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76" r:id="rId2"/>
    <p:sldId id="279" r:id="rId3"/>
    <p:sldId id="284" r:id="rId4"/>
    <p:sldId id="319" r:id="rId5"/>
    <p:sldId id="320" r:id="rId6"/>
    <p:sldId id="321" r:id="rId7"/>
    <p:sldId id="322" r:id="rId8"/>
    <p:sldId id="323" r:id="rId9"/>
    <p:sldId id="324" r:id="rId10"/>
    <p:sldId id="330" r:id="rId11"/>
    <p:sldId id="326" r:id="rId12"/>
    <p:sldId id="327" r:id="rId13"/>
    <p:sldId id="328" r:id="rId14"/>
    <p:sldId id="329" r:id="rId15"/>
    <p:sldId id="318" r:id="rId16"/>
    <p:sldId id="331" r:id="rId17"/>
    <p:sldId id="317" r:id="rId18"/>
    <p:sldId id="314" r:id="rId19"/>
    <p:sldId id="315"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57913"/>
    <a:srgbClr val="F57B17"/>
    <a:srgbClr val="E86E0A"/>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07-09-2021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9/7/2021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blogs.sap.com/2016/02/02/sap-s4hana-custom-code-migration-worklis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tiff"/><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4.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4</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1028" name="Picture 4" descr="Animation of a Confused Emoticon Stock Footage Video (100% Royalty-free)  1015663375 | Shutter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2" y="27384"/>
            <a:ext cx="12172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0"/>
          <p:cNvSpPr>
            <a:spLocks noGrp="1"/>
          </p:cNvSpPr>
          <p:nvPr>
            <p:ph type="title"/>
          </p:nvPr>
        </p:nvSpPr>
        <p:spPr>
          <a:xfrm>
            <a:off x="609441" y="274639"/>
            <a:ext cx="10969943" cy="711081"/>
          </a:xfrm>
        </p:spPr>
        <p:txBody>
          <a:bodyPr>
            <a:noAutofit/>
          </a:bodyPr>
          <a:lstStyle/>
          <a:p>
            <a:r>
              <a:rPr lang="en-US" dirty="0">
                <a:solidFill>
                  <a:schemeClr val="bg1"/>
                </a:solidFill>
                <a:latin typeface="Cooper Black" panose="0208090404030B020404" pitchFamily="18" charset="0"/>
              </a:rPr>
              <a:t>What About My Custom Code</a:t>
            </a:r>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0"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235442909"/>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Code Adaptation System</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descr="https://blogs.sap.com/wp-content/uploads/2017/02/tec300_challenge-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81" y="939360"/>
            <a:ext cx="10916312" cy="5635864"/>
          </a:xfrm>
          <a:prstGeom prst="rect">
            <a:avLst/>
          </a:prstGeom>
          <a:noFill/>
          <a:ln>
            <a:noFill/>
          </a:ln>
        </p:spPr>
      </p:pic>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Adapting Custom Code in system</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197" y="1002974"/>
            <a:ext cx="11292826" cy="5522370"/>
          </a:xfrm>
          <a:prstGeom prst="rect">
            <a:avLst/>
          </a:prstGeom>
          <a:noFill/>
          <a:ln>
            <a:noFill/>
          </a:ln>
        </p:spPr>
      </p:pic>
    </p:spTree>
    <p:extLst>
      <p:ext uri="{BB962C8B-B14F-4D97-AF65-F5344CB8AC3E}">
        <p14:creationId xmlns:p14="http://schemas.microsoft.com/office/powerpoint/2010/main" val="72849843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Code Conversion Process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descr="Image result for abap custom code adaptation"/>
          <p:cNvPicPr/>
          <p:nvPr/>
        </p:nvPicPr>
        <p:blipFill>
          <a:blip r:embed="rId3">
            <a:extLst>
              <a:ext uri="{28A0092B-C50C-407E-A947-70E740481C1C}">
                <a14:useLocalDpi xmlns:a14="http://schemas.microsoft.com/office/drawing/2010/main" val="0"/>
              </a:ext>
            </a:extLst>
          </a:blip>
          <a:srcRect/>
          <a:stretch>
            <a:fillRect/>
          </a:stretch>
        </p:blipFill>
        <p:spPr bwMode="auto">
          <a:xfrm>
            <a:off x="513673" y="1041457"/>
            <a:ext cx="10189251" cy="5051839"/>
          </a:xfrm>
          <a:prstGeom prst="rect">
            <a:avLst/>
          </a:prstGeom>
          <a:noFill/>
          <a:ln>
            <a:noFill/>
          </a:ln>
        </p:spPr>
      </p:pic>
      <p:sp>
        <p:nvSpPr>
          <p:cNvPr id="7" name="Rectangle 6"/>
          <p:cNvSpPr/>
          <p:nvPr/>
        </p:nvSpPr>
        <p:spPr>
          <a:xfrm>
            <a:off x="477788" y="6093296"/>
            <a:ext cx="10363201" cy="461665"/>
          </a:xfrm>
          <a:prstGeom prst="rect">
            <a:avLst/>
          </a:prstGeom>
        </p:spPr>
        <p:txBody>
          <a:bodyPr wrap="square">
            <a:spAutoFit/>
          </a:bodyPr>
          <a:lstStyle/>
          <a:p>
            <a:pPr lvl="0" defTabSz="1218621">
              <a:defRPr/>
            </a:pPr>
            <a:r>
              <a:rPr lang="en-IN" sz="2400" dirty="0">
                <a:solidFill>
                  <a:prstClr val="black"/>
                </a:solidFill>
                <a:hlinkClick r:id="rId4"/>
              </a:rPr>
              <a:t>https://blogs.sap.com/2016/02/02/sap-s4hana-custom-code-migration-worklist</a:t>
            </a:r>
            <a:r>
              <a:rPr lang="en-IN" sz="2400" dirty="0" smtClean="0">
                <a:solidFill>
                  <a:prstClr val="black"/>
                </a:solidFill>
                <a:hlinkClick r:id="rId4"/>
              </a:rPr>
              <a:t>/</a:t>
            </a:r>
            <a:endParaRPr lang="en-IN" sz="2400" dirty="0">
              <a:solidFill>
                <a:prstClr val="black"/>
              </a:solidFill>
            </a:endParaRPr>
          </a:p>
        </p:txBody>
      </p:sp>
    </p:spTree>
    <p:extLst>
      <p:ext uri="{BB962C8B-B14F-4D97-AF65-F5344CB8AC3E}">
        <p14:creationId xmlns:p14="http://schemas.microsoft.com/office/powerpoint/2010/main" val="238076686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S/4 HANA CODE Conversion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09440" y="954292"/>
            <a:ext cx="10810993" cy="923330"/>
          </a:xfrm>
          <a:prstGeom prst="rect">
            <a:avLst/>
          </a:prstGeom>
        </p:spPr>
        <p:txBody>
          <a:bodyPr wrap="square">
            <a:spAutoFit/>
          </a:bodyPr>
          <a:lstStyle/>
          <a:p>
            <a:r>
              <a:rPr lang="en-US" sz="1800" b="1" dirty="0">
                <a:solidFill>
                  <a:schemeClr val="bg1"/>
                </a:solidFill>
              </a:rPr>
              <a:t>SAP</a:t>
            </a:r>
            <a:r>
              <a:rPr lang="en-US" sz="1800" dirty="0">
                <a:solidFill>
                  <a:schemeClr val="bg1"/>
                </a:solidFill>
              </a:rPr>
              <a:t> S/4HANA Readiness Check: is a tool designed to assist Customers with planning and preparation activities necessary to </a:t>
            </a:r>
            <a:r>
              <a:rPr lang="en-US" sz="1800" b="1" dirty="0">
                <a:solidFill>
                  <a:schemeClr val="bg1"/>
                </a:solidFill>
              </a:rPr>
              <a:t>convert</a:t>
            </a:r>
            <a:r>
              <a:rPr lang="en-US" sz="1800" dirty="0">
                <a:solidFill>
                  <a:schemeClr val="bg1"/>
                </a:solidFill>
              </a:rPr>
              <a:t> an </a:t>
            </a:r>
            <a:r>
              <a:rPr lang="en-US" sz="1800" b="1" dirty="0">
                <a:solidFill>
                  <a:schemeClr val="bg1"/>
                </a:solidFill>
              </a:rPr>
              <a:t>SAP</a:t>
            </a:r>
            <a:r>
              <a:rPr lang="en-US" sz="1800" dirty="0">
                <a:solidFill>
                  <a:schemeClr val="bg1"/>
                </a:solidFill>
              </a:rPr>
              <a:t> ECC system to </a:t>
            </a:r>
            <a:r>
              <a:rPr lang="en-US" sz="1800" b="1" dirty="0">
                <a:solidFill>
                  <a:schemeClr val="bg1"/>
                </a:solidFill>
              </a:rPr>
              <a:t>SAP</a:t>
            </a:r>
            <a:r>
              <a:rPr lang="en-US" sz="1800" dirty="0">
                <a:solidFill>
                  <a:schemeClr val="bg1"/>
                </a:solidFill>
              </a:rPr>
              <a:t> S/4HANA. Customers can execute to verify different aspects of an existing </a:t>
            </a:r>
            <a:r>
              <a:rPr lang="en-US" sz="1800" b="1" dirty="0">
                <a:solidFill>
                  <a:schemeClr val="bg1"/>
                </a:solidFill>
              </a:rPr>
              <a:t>SAP</a:t>
            </a:r>
            <a:r>
              <a:rPr lang="en-US" sz="1800" dirty="0">
                <a:solidFill>
                  <a:schemeClr val="bg1"/>
                </a:solidFill>
              </a:rPr>
              <a:t> ERP system.</a:t>
            </a:r>
          </a:p>
        </p:txBody>
      </p:sp>
      <p:pic>
        <p:nvPicPr>
          <p:cNvPr id="7" name="Picture 2" descr="Conversion optimization Free Icon"/>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76870" y="2031389"/>
            <a:ext cx="4297149" cy="42971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86288CD8-F1B4-4512-A3FD-EFE5D870079B}"/>
              </a:ext>
            </a:extLst>
          </p:cNvPr>
          <p:cNvSpPr txBox="1"/>
          <p:nvPr/>
        </p:nvSpPr>
        <p:spPr>
          <a:xfrm>
            <a:off x="750896" y="2554224"/>
            <a:ext cx="5919580" cy="1200329"/>
          </a:xfrm>
          <a:prstGeom prst="rect">
            <a:avLst/>
          </a:prstGeom>
          <a:noFill/>
        </p:spPr>
        <p:txBody>
          <a:bodyPr wrap="square" rtlCol="0">
            <a:spAutoFit/>
          </a:bodyPr>
          <a:lstStyle/>
          <a:p>
            <a:r>
              <a:rPr lang="en-US" sz="2400" b="1" dirty="0">
                <a:solidFill>
                  <a:schemeClr val="bg1"/>
                </a:solidFill>
              </a:rPr>
              <a:t>Exercise 2</a:t>
            </a:r>
          </a:p>
          <a:p>
            <a:r>
              <a:rPr lang="en-US" sz="2400" b="1" dirty="0">
                <a:solidFill>
                  <a:schemeClr val="bg1"/>
                </a:solidFill>
              </a:rPr>
              <a:t>Custom Code Conversion</a:t>
            </a:r>
          </a:p>
          <a:p>
            <a:endParaRPr lang="en-US" dirty="0"/>
          </a:p>
        </p:txBody>
      </p:sp>
    </p:spTree>
    <p:extLst>
      <p:ext uri="{BB962C8B-B14F-4D97-AF65-F5344CB8AC3E}">
        <p14:creationId xmlns:p14="http://schemas.microsoft.com/office/powerpoint/2010/main" val="3354223799"/>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1583089736"/>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4</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1015568"/>
            <a:ext cx="7964159" cy="1631216"/>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solidFill>
                  <a:schemeClr val="bg1"/>
                </a:solidFill>
              </a:rPr>
              <a:t>Showing Migration to SAP HANA as well as S/4 HANA</a:t>
            </a:r>
          </a:p>
          <a:p>
            <a:pPr marL="742950" lvl="1" indent="-285750">
              <a:buFont typeface="Arial" panose="020B0604020202020204" pitchFamily="34" charset="0"/>
              <a:buChar char="•"/>
            </a:pPr>
            <a:r>
              <a:rPr lang="en-US" sz="2000" dirty="0">
                <a:solidFill>
                  <a:schemeClr val="bg1"/>
                </a:solidFill>
              </a:rPr>
              <a:t>Describing Any Database Migration  to HANA Database</a:t>
            </a:r>
          </a:p>
          <a:p>
            <a:pPr marL="742950" lvl="1" indent="-285750">
              <a:buFont typeface="Arial" panose="020B0604020202020204" pitchFamily="34" charset="0"/>
              <a:buChar char="•"/>
            </a:pPr>
            <a:r>
              <a:rPr lang="en-US" sz="2000" dirty="0">
                <a:solidFill>
                  <a:schemeClr val="bg1"/>
                </a:solidFill>
              </a:rPr>
              <a:t>SCI ( SAP Code Inspector )</a:t>
            </a:r>
          </a:p>
          <a:p>
            <a:pPr marL="742950" lvl="1" indent="-285750">
              <a:buFont typeface="Arial" panose="020B0604020202020204" pitchFamily="34" charset="0"/>
              <a:buChar char="•"/>
            </a:pPr>
            <a:r>
              <a:rPr lang="en-US" sz="2000" dirty="0">
                <a:solidFill>
                  <a:schemeClr val="bg1"/>
                </a:solidFill>
              </a:rPr>
              <a:t>ATC ( ABAP Test Cockpit ) </a:t>
            </a:r>
          </a:p>
          <a:p>
            <a:pPr marL="742950" lvl="1" indent="-285750">
              <a:buFont typeface="Arial" panose="020B0604020202020204" pitchFamily="34" charset="0"/>
              <a:buChar char="•"/>
            </a:pPr>
            <a:r>
              <a:rPr lang="en-US" sz="2000" dirty="0">
                <a:solidFill>
                  <a:schemeClr val="bg1"/>
                </a:solidFill>
              </a:rPr>
              <a:t>S/4HANA Code Conversion</a:t>
            </a: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Migration to HANA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Arrow: Right 18">
            <a:extLst>
              <a:ext uri="{FF2B5EF4-FFF2-40B4-BE49-F238E27FC236}">
                <a16:creationId xmlns="" xmlns:a16="http://schemas.microsoft.com/office/drawing/2014/main" id="{68002DBD-19CE-4960-8416-64EE5EF3BE4D}"/>
              </a:ext>
            </a:extLst>
          </p:cNvPr>
          <p:cNvSpPr/>
          <p:nvPr/>
        </p:nvSpPr>
        <p:spPr>
          <a:xfrm>
            <a:off x="1894742" y="1088313"/>
            <a:ext cx="7161778" cy="142885"/>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7" name="Rectangle 6">
            <a:extLst>
              <a:ext uri="{FF2B5EF4-FFF2-40B4-BE49-F238E27FC236}">
                <a16:creationId xmlns="" xmlns:a16="http://schemas.microsoft.com/office/drawing/2014/main" id="{E1A1A3D3-D41D-4F18-8E68-3879EFEF04AA}"/>
              </a:ext>
            </a:extLst>
          </p:cNvPr>
          <p:cNvSpPr/>
          <p:nvPr/>
        </p:nvSpPr>
        <p:spPr>
          <a:xfrm>
            <a:off x="602273" y="1931925"/>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a:t>
            </a:r>
          </a:p>
        </p:txBody>
      </p:sp>
      <p:sp>
        <p:nvSpPr>
          <p:cNvPr id="8" name="Rectangle 7">
            <a:extLst>
              <a:ext uri="{FF2B5EF4-FFF2-40B4-BE49-F238E27FC236}">
                <a16:creationId xmlns="" xmlns:a16="http://schemas.microsoft.com/office/drawing/2014/main" id="{C08B7DA6-E0CA-442D-9A5D-D384D791AEE5}"/>
              </a:ext>
            </a:extLst>
          </p:cNvPr>
          <p:cNvSpPr/>
          <p:nvPr/>
        </p:nvSpPr>
        <p:spPr>
          <a:xfrm>
            <a:off x="6022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Non HANA</a:t>
            </a:r>
          </a:p>
          <a:p>
            <a:pPr algn="ctr"/>
            <a:r>
              <a:rPr lang="en-US" sz="1800" dirty="0">
                <a:solidFill>
                  <a:schemeClr val="bg1"/>
                </a:solidFill>
              </a:rPr>
              <a:t>Any DB</a:t>
            </a:r>
          </a:p>
        </p:txBody>
      </p:sp>
      <p:cxnSp>
        <p:nvCxnSpPr>
          <p:cNvPr id="9" name="Straight Arrow Connector 8">
            <a:extLst>
              <a:ext uri="{FF2B5EF4-FFF2-40B4-BE49-F238E27FC236}">
                <a16:creationId xmlns="" xmlns:a16="http://schemas.microsoft.com/office/drawing/2014/main" id="{9C3A88D1-D311-4AFE-AC20-9CD6065530FF}"/>
              </a:ext>
            </a:extLst>
          </p:cNvPr>
          <p:cNvCxnSpPr>
            <a:stCxn id="7" idx="2"/>
            <a:endCxn id="8" idx="0"/>
          </p:cNvCxnSpPr>
          <p:nvPr/>
        </p:nvCxnSpPr>
        <p:spPr>
          <a:xfrm flipH="1">
            <a:off x="1679330" y="3118887"/>
            <a:ext cx="1" cy="5905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Arrow: Right 7">
            <a:extLst>
              <a:ext uri="{FF2B5EF4-FFF2-40B4-BE49-F238E27FC236}">
                <a16:creationId xmlns="" xmlns:a16="http://schemas.microsoft.com/office/drawing/2014/main" id="{0B1F1B2C-2572-49FA-9F6E-872CD96D3CDC}"/>
              </a:ext>
            </a:extLst>
          </p:cNvPr>
          <p:cNvSpPr/>
          <p:nvPr/>
        </p:nvSpPr>
        <p:spPr>
          <a:xfrm>
            <a:off x="3297116" y="2644102"/>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Rectangle 11">
            <a:extLst>
              <a:ext uri="{FF2B5EF4-FFF2-40B4-BE49-F238E27FC236}">
                <a16:creationId xmlns="" xmlns:a16="http://schemas.microsoft.com/office/drawing/2014/main" id="{E35692F5-2F40-4A36-834B-EE62CB2EB6A3}"/>
              </a:ext>
            </a:extLst>
          </p:cNvPr>
          <p:cNvSpPr/>
          <p:nvPr/>
        </p:nvSpPr>
        <p:spPr>
          <a:xfrm>
            <a:off x="46408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a:t>
            </a:r>
          </a:p>
        </p:txBody>
      </p:sp>
      <p:sp>
        <p:nvSpPr>
          <p:cNvPr id="13" name="Rectangle 12">
            <a:extLst>
              <a:ext uri="{FF2B5EF4-FFF2-40B4-BE49-F238E27FC236}">
                <a16:creationId xmlns="" xmlns:a16="http://schemas.microsoft.com/office/drawing/2014/main" id="{BFAD0124-45EC-4181-9A01-31D42E1BCAC2}"/>
              </a:ext>
            </a:extLst>
          </p:cNvPr>
          <p:cNvSpPr/>
          <p:nvPr/>
        </p:nvSpPr>
        <p:spPr>
          <a:xfrm>
            <a:off x="4640871" y="18495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a:t>
            </a:r>
          </a:p>
          <a:p>
            <a:pPr algn="ctr"/>
            <a:r>
              <a:rPr lang="en-US" sz="1800" dirty="0">
                <a:solidFill>
                  <a:schemeClr val="bg1"/>
                </a:solidFill>
              </a:rPr>
              <a:t>Business Suite</a:t>
            </a:r>
          </a:p>
        </p:txBody>
      </p:sp>
      <p:cxnSp>
        <p:nvCxnSpPr>
          <p:cNvPr id="14" name="Straight Arrow Connector 13">
            <a:extLst>
              <a:ext uri="{FF2B5EF4-FFF2-40B4-BE49-F238E27FC236}">
                <a16:creationId xmlns="" xmlns:a16="http://schemas.microsoft.com/office/drawing/2014/main" id="{77AC9628-70A1-4A5A-9097-8B0B41631D05}"/>
              </a:ext>
            </a:extLst>
          </p:cNvPr>
          <p:cNvCxnSpPr>
            <a:stCxn id="13" idx="2"/>
            <a:endCxn id="12" idx="0"/>
          </p:cNvCxnSpPr>
          <p:nvPr/>
        </p:nvCxnSpPr>
        <p:spPr>
          <a:xfrm>
            <a:off x="5717929" y="30365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Arrow: Right 14">
            <a:extLst>
              <a:ext uri="{FF2B5EF4-FFF2-40B4-BE49-F238E27FC236}">
                <a16:creationId xmlns="" xmlns:a16="http://schemas.microsoft.com/office/drawing/2014/main" id="{7E6BBFFD-9CDE-4B48-A895-2050E93C6E92}"/>
              </a:ext>
            </a:extLst>
          </p:cNvPr>
          <p:cNvSpPr/>
          <p:nvPr/>
        </p:nvSpPr>
        <p:spPr>
          <a:xfrm>
            <a:off x="7335715" y="2610399"/>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6" name="Rectangle 15">
            <a:extLst>
              <a:ext uri="{FF2B5EF4-FFF2-40B4-BE49-F238E27FC236}">
                <a16:creationId xmlns="" xmlns:a16="http://schemas.microsoft.com/office/drawing/2014/main" id="{51A24601-2C56-45E2-9D45-94A15E293D40}"/>
              </a:ext>
            </a:extLst>
          </p:cNvPr>
          <p:cNvSpPr/>
          <p:nvPr/>
        </p:nvSpPr>
        <p:spPr>
          <a:xfrm>
            <a:off x="9194768" y="36332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a:t>
            </a:r>
          </a:p>
        </p:txBody>
      </p:sp>
      <p:sp>
        <p:nvSpPr>
          <p:cNvPr id="17" name="Rectangle 16">
            <a:extLst>
              <a:ext uri="{FF2B5EF4-FFF2-40B4-BE49-F238E27FC236}">
                <a16:creationId xmlns="" xmlns:a16="http://schemas.microsoft.com/office/drawing/2014/main" id="{EED6C1F7-8C7B-4853-96FC-61EC1804EE67}"/>
              </a:ext>
            </a:extLst>
          </p:cNvPr>
          <p:cNvSpPr/>
          <p:nvPr/>
        </p:nvSpPr>
        <p:spPr>
          <a:xfrm>
            <a:off x="9194767" y="17733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 S/4HANA</a:t>
            </a:r>
          </a:p>
        </p:txBody>
      </p:sp>
      <p:cxnSp>
        <p:nvCxnSpPr>
          <p:cNvPr id="18" name="Straight Arrow Connector 17">
            <a:extLst>
              <a:ext uri="{FF2B5EF4-FFF2-40B4-BE49-F238E27FC236}">
                <a16:creationId xmlns="" xmlns:a16="http://schemas.microsoft.com/office/drawing/2014/main" id="{DFC6DE12-47C0-4A66-900B-76949881249F}"/>
              </a:ext>
            </a:extLst>
          </p:cNvPr>
          <p:cNvCxnSpPr>
            <a:stCxn id="17" idx="2"/>
            <a:endCxn id="16" idx="0"/>
          </p:cNvCxnSpPr>
          <p:nvPr/>
        </p:nvCxnSpPr>
        <p:spPr>
          <a:xfrm>
            <a:off x="10271825" y="29603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 xmlns:a16="http://schemas.microsoft.com/office/drawing/2014/main" id="{6D427863-4869-40D3-BAE5-EBA61F6457B8}"/>
              </a:ext>
            </a:extLst>
          </p:cNvPr>
          <p:cNvSpPr/>
          <p:nvPr/>
        </p:nvSpPr>
        <p:spPr>
          <a:xfrm>
            <a:off x="1270488" y="12026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A</a:t>
            </a:r>
          </a:p>
        </p:txBody>
      </p:sp>
      <p:sp>
        <p:nvSpPr>
          <p:cNvPr id="20" name="Oval 19">
            <a:extLst>
              <a:ext uri="{FF2B5EF4-FFF2-40B4-BE49-F238E27FC236}">
                <a16:creationId xmlns="" xmlns:a16="http://schemas.microsoft.com/office/drawing/2014/main" id="{C86498AA-6F1B-4E3C-BEF2-A72576195B22}"/>
              </a:ext>
            </a:extLst>
          </p:cNvPr>
          <p:cNvSpPr/>
          <p:nvPr/>
        </p:nvSpPr>
        <p:spPr>
          <a:xfrm>
            <a:off x="5308827" y="11264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B</a:t>
            </a:r>
          </a:p>
        </p:txBody>
      </p:sp>
      <p:sp>
        <p:nvSpPr>
          <p:cNvPr id="21" name="Oval 20">
            <a:extLst>
              <a:ext uri="{FF2B5EF4-FFF2-40B4-BE49-F238E27FC236}">
                <a16:creationId xmlns="" xmlns:a16="http://schemas.microsoft.com/office/drawing/2014/main" id="{AE961C05-4E8F-4C1C-9F7E-8899A203AEEB}"/>
              </a:ext>
            </a:extLst>
          </p:cNvPr>
          <p:cNvSpPr/>
          <p:nvPr/>
        </p:nvSpPr>
        <p:spPr>
          <a:xfrm>
            <a:off x="9056520" y="1100505"/>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C</a:t>
            </a:r>
          </a:p>
        </p:txBody>
      </p:sp>
      <p:sp>
        <p:nvSpPr>
          <p:cNvPr id="22" name="Arrow: Right 13">
            <a:extLst>
              <a:ext uri="{FF2B5EF4-FFF2-40B4-BE49-F238E27FC236}">
                <a16:creationId xmlns="" xmlns:a16="http://schemas.microsoft.com/office/drawing/2014/main" id="{A234A988-E0D1-4BEC-9050-5EE74CCFAE6D}"/>
              </a:ext>
            </a:extLst>
          </p:cNvPr>
          <p:cNvSpPr/>
          <p:nvPr/>
        </p:nvSpPr>
        <p:spPr>
          <a:xfrm>
            <a:off x="2061796" y="1351633"/>
            <a:ext cx="3247031"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3" name="Arrow: Right 22">
            <a:extLst>
              <a:ext uri="{FF2B5EF4-FFF2-40B4-BE49-F238E27FC236}">
                <a16:creationId xmlns="" xmlns:a16="http://schemas.microsoft.com/office/drawing/2014/main" id="{22485333-6782-48E7-9EA4-E55FDB65361B}"/>
              </a:ext>
            </a:extLst>
          </p:cNvPr>
          <p:cNvSpPr/>
          <p:nvPr/>
        </p:nvSpPr>
        <p:spPr>
          <a:xfrm>
            <a:off x="6100135" y="1351633"/>
            <a:ext cx="2956385" cy="173659"/>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4" name="TextBox 23">
            <a:extLst>
              <a:ext uri="{FF2B5EF4-FFF2-40B4-BE49-F238E27FC236}">
                <a16:creationId xmlns="" xmlns:a16="http://schemas.microsoft.com/office/drawing/2014/main" id="{954E3E1F-C617-4576-BA4B-6E193D2270AF}"/>
              </a:ext>
            </a:extLst>
          </p:cNvPr>
          <p:cNvSpPr txBox="1"/>
          <p:nvPr/>
        </p:nvSpPr>
        <p:spPr>
          <a:xfrm>
            <a:off x="602271" y="4976446"/>
            <a:ext cx="6563459" cy="1477328"/>
          </a:xfrm>
          <a:prstGeom prst="rect">
            <a:avLst/>
          </a:prstGeom>
          <a:noFill/>
        </p:spPr>
        <p:txBody>
          <a:bodyPr wrap="square" rtlCol="0">
            <a:spAutoFit/>
          </a:bodyPr>
          <a:lstStyle/>
          <a:p>
            <a:r>
              <a:rPr lang="en-US" sz="1800" dirty="0">
                <a:solidFill>
                  <a:schemeClr val="bg1"/>
                </a:solidFill>
              </a:rPr>
              <a:t>Our company is migrating just the database</a:t>
            </a:r>
          </a:p>
          <a:p>
            <a:r>
              <a:rPr lang="en-US" sz="1800" dirty="0">
                <a:solidFill>
                  <a:schemeClr val="bg1"/>
                </a:solidFill>
              </a:rPr>
              <a:t>1. Basis – just like any other DB Migration, Data provisioning of all DB tables which are client independent. SUM</a:t>
            </a:r>
          </a:p>
          <a:p>
            <a:r>
              <a:rPr lang="en-US" sz="1800" dirty="0">
                <a:solidFill>
                  <a:schemeClr val="bg1"/>
                </a:solidFill>
              </a:rPr>
              <a:t>As an ABAP Developer, whether the custom code written by developers will work or not?</a:t>
            </a: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Any Database to HANA Database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6" name="Group 5"/>
          <p:cNvGrpSpPr/>
          <p:nvPr/>
        </p:nvGrpSpPr>
        <p:grpSpPr>
          <a:xfrm>
            <a:off x="1246825" y="693485"/>
            <a:ext cx="9168067" cy="5831859"/>
            <a:chOff x="1522916" y="720931"/>
            <a:chExt cx="8901036" cy="5607557"/>
          </a:xfrm>
        </p:grpSpPr>
        <p:sp>
          <p:nvSpPr>
            <p:cNvPr id="7" name="Oval 6"/>
            <p:cNvSpPr/>
            <p:nvPr/>
          </p:nvSpPr>
          <p:spPr>
            <a:xfrm>
              <a:off x="5734626" y="5328511"/>
              <a:ext cx="4689326" cy="295598"/>
            </a:xfrm>
            <a:prstGeom prst="ellipse">
              <a:avLst/>
            </a:prstGeom>
            <a:gradFill flip="none" rotWithShape="1">
              <a:gsLst>
                <a:gs pos="0">
                  <a:schemeClr val="tx1">
                    <a:lumMod val="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Pentagon 7"/>
            <p:cNvSpPr/>
            <p:nvPr/>
          </p:nvSpPr>
          <p:spPr>
            <a:xfrm flipH="1">
              <a:off x="1522938" y="2448742"/>
              <a:ext cx="7266539" cy="919873"/>
            </a:xfrm>
            <a:prstGeom prst="homePlate">
              <a:avLst/>
            </a:prstGeom>
            <a:gradFill>
              <a:gsLst>
                <a:gs pos="0">
                  <a:schemeClr val="accent2"/>
                </a:gs>
                <a:gs pos="100000">
                  <a:schemeClr val="accent2">
                    <a:lumMod val="81000"/>
                  </a:schemeClr>
                </a:gs>
              </a:gsLst>
              <a:lin ang="10800000" scaled="1"/>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9" name="Pentagon 8"/>
            <p:cNvSpPr/>
            <p:nvPr/>
          </p:nvSpPr>
          <p:spPr>
            <a:xfrm flipH="1">
              <a:off x="1522938" y="1535665"/>
              <a:ext cx="7266539" cy="919873"/>
            </a:xfrm>
            <a:prstGeom prst="homePlate">
              <a:avLst/>
            </a:prstGeom>
            <a:gradFill flip="none" rotWithShape="1">
              <a:gsLst>
                <a:gs pos="0">
                  <a:schemeClr val="accent1"/>
                </a:gs>
                <a:gs pos="100000">
                  <a:schemeClr val="accent1">
                    <a:lumMod val="73000"/>
                  </a:schemeClr>
                </a:gs>
              </a:gsLst>
              <a:lin ang="10800000" scaled="1"/>
              <a:tileRect/>
            </a:gra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0" name="Pentagon 9"/>
            <p:cNvSpPr/>
            <p:nvPr/>
          </p:nvSpPr>
          <p:spPr>
            <a:xfrm flipH="1">
              <a:off x="1522938" y="3361820"/>
              <a:ext cx="7266539" cy="919873"/>
            </a:xfrm>
            <a:prstGeom prst="homePlate">
              <a:avLst/>
            </a:prstGeom>
            <a:gradFill>
              <a:gsLst>
                <a:gs pos="0">
                  <a:schemeClr val="accent3"/>
                </a:gs>
                <a:gs pos="100000">
                  <a:schemeClr val="accent3">
                    <a:lumMod val="85000"/>
                  </a:schemeClr>
                </a:gs>
              </a:gsLst>
              <a:lin ang="10800000" scaled="1"/>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2" name="Pentagon 11"/>
            <p:cNvSpPr/>
            <p:nvPr/>
          </p:nvSpPr>
          <p:spPr>
            <a:xfrm flipH="1">
              <a:off x="1522938" y="4274897"/>
              <a:ext cx="7266539" cy="919873"/>
            </a:xfrm>
            <a:prstGeom prst="homePlate">
              <a:avLst/>
            </a:prstGeom>
            <a:gradFill>
              <a:gsLst>
                <a:gs pos="0">
                  <a:schemeClr val="accent4"/>
                </a:gs>
                <a:gs pos="100000">
                  <a:schemeClr val="accent4">
                    <a:lumMod val="85000"/>
                  </a:schemeClr>
                </a:gs>
              </a:gsLst>
              <a:lin ang="10800000" scaled="1"/>
            </a:gra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3" name="Pentagon 29"/>
            <p:cNvSpPr/>
            <p:nvPr/>
          </p:nvSpPr>
          <p:spPr>
            <a:xfrm flipH="1">
              <a:off x="1522916" y="5187974"/>
              <a:ext cx="7148303" cy="919873"/>
            </a:xfrm>
            <a:custGeom>
              <a:avLst/>
              <a:gdLst>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0 w 6428113"/>
                <a:gd name="connsiteY5" fmla="*/ 0 h 867736"/>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1076 w 6428113"/>
                <a:gd name="connsiteY5" fmla="*/ 196744 h 867736"/>
                <a:gd name="connsiteX6" fmla="*/ 0 w 6428113"/>
                <a:gd name="connsiteY6" fmla="*/ 0 h 86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8113" h="867736">
                  <a:moveTo>
                    <a:pt x="0" y="0"/>
                  </a:moveTo>
                  <a:lnTo>
                    <a:pt x="5994245" y="0"/>
                  </a:lnTo>
                  <a:lnTo>
                    <a:pt x="6428113" y="433868"/>
                  </a:lnTo>
                  <a:lnTo>
                    <a:pt x="5994245" y="867736"/>
                  </a:lnTo>
                  <a:lnTo>
                    <a:pt x="0" y="867736"/>
                  </a:lnTo>
                  <a:cubicBezTo>
                    <a:pt x="359" y="644072"/>
                    <a:pt x="717" y="420408"/>
                    <a:pt x="1076" y="196744"/>
                  </a:cubicBezTo>
                  <a:cubicBezTo>
                    <a:pt x="717" y="131163"/>
                    <a:pt x="359" y="65581"/>
                    <a:pt x="0" y="0"/>
                  </a:cubicBezTo>
                  <a:close/>
                </a:path>
              </a:pathLst>
            </a:custGeom>
            <a:gradFill>
              <a:gsLst>
                <a:gs pos="0">
                  <a:schemeClr val="accent5"/>
                </a:gs>
                <a:gs pos="100000">
                  <a:schemeClr val="accent5">
                    <a:lumMod val="85000"/>
                  </a:schemeClr>
                </a:gs>
              </a:gsLst>
              <a:lin ang="10800000" scaled="1"/>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4" name="TextBox 25"/>
            <p:cNvSpPr txBox="1"/>
            <p:nvPr/>
          </p:nvSpPr>
          <p:spPr>
            <a:xfrm>
              <a:off x="6130167" y="1677457"/>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01</a:t>
              </a:r>
            </a:p>
          </p:txBody>
        </p:sp>
        <p:sp>
          <p:nvSpPr>
            <p:cNvPr id="15" name="TextBox 26"/>
            <p:cNvSpPr txBox="1"/>
            <p:nvPr/>
          </p:nvSpPr>
          <p:spPr>
            <a:xfrm>
              <a:off x="6090412" y="2574792"/>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02</a:t>
              </a:r>
            </a:p>
          </p:txBody>
        </p:sp>
        <p:sp>
          <p:nvSpPr>
            <p:cNvPr id="16" name="TextBox 27"/>
            <p:cNvSpPr txBox="1"/>
            <p:nvPr/>
          </p:nvSpPr>
          <p:spPr>
            <a:xfrm>
              <a:off x="6075058" y="3518937"/>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03</a:t>
              </a:r>
            </a:p>
          </p:txBody>
        </p:sp>
        <p:sp>
          <p:nvSpPr>
            <p:cNvPr id="17" name="TextBox 28"/>
            <p:cNvSpPr txBox="1"/>
            <p:nvPr/>
          </p:nvSpPr>
          <p:spPr>
            <a:xfrm>
              <a:off x="6050655" y="4420254"/>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04</a:t>
              </a:r>
            </a:p>
          </p:txBody>
        </p:sp>
        <p:sp>
          <p:nvSpPr>
            <p:cNvPr id="18" name="TextBox 29"/>
            <p:cNvSpPr txBox="1"/>
            <p:nvPr/>
          </p:nvSpPr>
          <p:spPr>
            <a:xfrm>
              <a:off x="6024151" y="5334520"/>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05</a:t>
              </a:r>
            </a:p>
          </p:txBody>
        </p:sp>
        <p:sp>
          <p:nvSpPr>
            <p:cNvPr id="45" name="Freeform 44"/>
            <p:cNvSpPr>
              <a:spLocks/>
            </p:cNvSpPr>
            <p:nvPr/>
          </p:nvSpPr>
          <p:spPr bwMode="auto">
            <a:xfrm>
              <a:off x="2067424" y="5433714"/>
              <a:ext cx="479828" cy="381660"/>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rgbClr val="00B050"/>
            </a:solidFill>
            <a:ln w="0">
              <a:solidFill>
                <a:srgbClr val="00B05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20" name="Group 19"/>
            <p:cNvGrpSpPr/>
            <p:nvPr/>
          </p:nvGrpSpPr>
          <p:grpSpPr>
            <a:xfrm>
              <a:off x="2345473" y="3669766"/>
              <a:ext cx="179002" cy="167865"/>
              <a:chOff x="4942283" y="2380951"/>
              <a:chExt cx="791943" cy="791943"/>
            </a:xfrm>
            <a:solidFill>
              <a:schemeClr val="accent3"/>
            </a:solidFill>
          </p:grpSpPr>
          <p:sp>
            <p:nvSpPr>
              <p:cNvPr id="41" name="Rounded Rectangle 40"/>
              <p:cNvSpPr/>
              <p:nvPr/>
            </p:nvSpPr>
            <p:spPr>
              <a:xfrm>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42" name="Rounded Rectangle 41"/>
              <p:cNvSpPr/>
              <p:nvPr/>
            </p:nvSpPr>
            <p:spPr>
              <a:xfrm rot="5400000">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grpSp>
        <p:grpSp>
          <p:nvGrpSpPr>
            <p:cNvPr id="21" name="Group 20"/>
            <p:cNvGrpSpPr/>
            <p:nvPr/>
          </p:nvGrpSpPr>
          <p:grpSpPr>
            <a:xfrm>
              <a:off x="2743998" y="1592761"/>
              <a:ext cx="3500165" cy="743528"/>
              <a:chOff x="2102046" y="1742858"/>
              <a:chExt cx="2544952" cy="701387"/>
            </a:xfrm>
          </p:grpSpPr>
          <p:sp>
            <p:nvSpPr>
              <p:cNvPr id="39" name="Rectangle 38"/>
              <p:cNvSpPr/>
              <p:nvPr/>
            </p:nvSpPr>
            <p:spPr>
              <a:xfrm>
                <a:off x="2102046" y="1813037"/>
                <a:ext cx="2544952" cy="631208"/>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Native SQL statements written in old DB will not work.</a:t>
                </a:r>
              </a:p>
            </p:txBody>
          </p:sp>
          <p:sp>
            <p:nvSpPr>
              <p:cNvPr id="40" name="TextBox 55"/>
              <p:cNvSpPr txBox="1"/>
              <p:nvPr/>
            </p:nvSpPr>
            <p:spPr>
              <a:xfrm>
                <a:off x="2166794" y="1742858"/>
                <a:ext cx="2311378"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IN" sz="1600" b="1" dirty="0">
                  <a:solidFill>
                    <a:schemeClr val="tx1">
                      <a:lumMod val="85000"/>
                      <a:lumOff val="15000"/>
                    </a:schemeClr>
                  </a:solidFill>
                </a:endParaRPr>
              </a:p>
            </p:txBody>
          </p:sp>
        </p:grpSp>
        <p:sp>
          <p:nvSpPr>
            <p:cNvPr id="22" name="Rectangle 21"/>
            <p:cNvSpPr/>
            <p:nvPr/>
          </p:nvSpPr>
          <p:spPr>
            <a:xfrm>
              <a:off x="2827125" y="2603904"/>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DB specific hints provided to system to indicate indexes.</a:t>
              </a:r>
            </a:p>
          </p:txBody>
        </p:sp>
        <p:sp>
          <p:nvSpPr>
            <p:cNvPr id="23" name="Rectangle 22"/>
            <p:cNvSpPr/>
            <p:nvPr/>
          </p:nvSpPr>
          <p:spPr>
            <a:xfrm>
              <a:off x="2730142" y="3348841"/>
              <a:ext cx="3521081" cy="955914"/>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When we read data from DB in non-sorted form and perform a Spurious Data.</a:t>
              </a:r>
            </a:p>
          </p:txBody>
        </p:sp>
        <p:sp>
          <p:nvSpPr>
            <p:cNvPr id="24" name="Rectangle 23"/>
            <p:cNvSpPr/>
            <p:nvPr/>
          </p:nvSpPr>
          <p:spPr>
            <a:xfrm>
              <a:off x="2827125" y="4454769"/>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Direct access to Pool and Cluster table.</a:t>
              </a:r>
            </a:p>
          </p:txBody>
        </p:sp>
        <p:sp>
          <p:nvSpPr>
            <p:cNvPr id="25" name="Rectangle 24"/>
            <p:cNvSpPr/>
            <p:nvPr/>
          </p:nvSpPr>
          <p:spPr>
            <a:xfrm>
              <a:off x="2827125" y="5352104"/>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200" dirty="0"/>
                <a:t>    </a:t>
              </a:r>
              <a:r>
                <a:rPr lang="en-US" sz="1800" dirty="0">
                  <a:solidFill>
                    <a:schemeClr val="bg1"/>
                  </a:solidFill>
                </a:rPr>
                <a:t>Checks to DB specific Secondary index</a:t>
              </a:r>
            </a:p>
          </p:txBody>
        </p:sp>
        <p:sp>
          <p:nvSpPr>
            <p:cNvPr id="26" name="Freeform 25"/>
            <p:cNvSpPr>
              <a:spLocks/>
            </p:cNvSpPr>
            <p:nvPr/>
          </p:nvSpPr>
          <p:spPr bwMode="auto">
            <a:xfrm>
              <a:off x="8213402" y="1243978"/>
              <a:ext cx="993915" cy="246990"/>
            </a:xfrm>
            <a:custGeom>
              <a:avLst/>
              <a:gdLst>
                <a:gd name="T0" fmla="*/ 190 w 739"/>
                <a:gd name="T1" fmla="*/ 0 h 190"/>
                <a:gd name="T2" fmla="*/ 548 w 739"/>
                <a:gd name="T3" fmla="*/ 0 h 190"/>
                <a:gd name="T4" fmla="*/ 586 w 739"/>
                <a:gd name="T5" fmla="*/ 4 h 190"/>
                <a:gd name="T6" fmla="*/ 622 w 739"/>
                <a:gd name="T7" fmla="*/ 15 h 190"/>
                <a:gd name="T8" fmla="*/ 655 w 739"/>
                <a:gd name="T9" fmla="*/ 33 h 190"/>
                <a:gd name="T10" fmla="*/ 684 w 739"/>
                <a:gd name="T11" fmla="*/ 55 h 190"/>
                <a:gd name="T12" fmla="*/ 706 w 739"/>
                <a:gd name="T13" fmla="*/ 84 h 190"/>
                <a:gd name="T14" fmla="*/ 724 w 739"/>
                <a:gd name="T15" fmla="*/ 117 h 190"/>
                <a:gd name="T16" fmla="*/ 735 w 739"/>
                <a:gd name="T17" fmla="*/ 152 h 190"/>
                <a:gd name="T18" fmla="*/ 739 w 739"/>
                <a:gd name="T19" fmla="*/ 190 h 190"/>
                <a:gd name="T20" fmla="*/ 0 w 739"/>
                <a:gd name="T21" fmla="*/ 190 h 190"/>
                <a:gd name="T22" fmla="*/ 4 w 739"/>
                <a:gd name="T23" fmla="*/ 152 h 190"/>
                <a:gd name="T24" fmla="*/ 15 w 739"/>
                <a:gd name="T25" fmla="*/ 117 h 190"/>
                <a:gd name="T26" fmla="*/ 33 w 739"/>
                <a:gd name="T27" fmla="*/ 84 h 190"/>
                <a:gd name="T28" fmla="*/ 55 w 739"/>
                <a:gd name="T29" fmla="*/ 55 h 190"/>
                <a:gd name="T30" fmla="*/ 84 w 739"/>
                <a:gd name="T31" fmla="*/ 33 h 190"/>
                <a:gd name="T32" fmla="*/ 117 w 739"/>
                <a:gd name="T33" fmla="*/ 15 h 190"/>
                <a:gd name="T34" fmla="*/ 152 w 739"/>
                <a:gd name="T35" fmla="*/ 4 h 190"/>
                <a:gd name="T36" fmla="*/ 190 w 739"/>
                <a:gd name="T3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9" h="190">
                  <a:moveTo>
                    <a:pt x="190" y="0"/>
                  </a:moveTo>
                  <a:lnTo>
                    <a:pt x="548" y="0"/>
                  </a:lnTo>
                  <a:lnTo>
                    <a:pt x="586" y="4"/>
                  </a:lnTo>
                  <a:lnTo>
                    <a:pt x="622" y="15"/>
                  </a:lnTo>
                  <a:lnTo>
                    <a:pt x="655" y="33"/>
                  </a:lnTo>
                  <a:lnTo>
                    <a:pt x="684" y="55"/>
                  </a:lnTo>
                  <a:lnTo>
                    <a:pt x="706" y="84"/>
                  </a:lnTo>
                  <a:lnTo>
                    <a:pt x="724" y="117"/>
                  </a:lnTo>
                  <a:lnTo>
                    <a:pt x="735" y="152"/>
                  </a:lnTo>
                  <a:lnTo>
                    <a:pt x="739" y="190"/>
                  </a:lnTo>
                  <a:lnTo>
                    <a:pt x="0" y="190"/>
                  </a:lnTo>
                  <a:lnTo>
                    <a:pt x="4" y="152"/>
                  </a:lnTo>
                  <a:lnTo>
                    <a:pt x="15" y="117"/>
                  </a:lnTo>
                  <a:lnTo>
                    <a:pt x="33" y="84"/>
                  </a:lnTo>
                  <a:lnTo>
                    <a:pt x="55" y="55"/>
                  </a:lnTo>
                  <a:lnTo>
                    <a:pt x="84" y="33"/>
                  </a:lnTo>
                  <a:lnTo>
                    <a:pt x="117" y="15"/>
                  </a:lnTo>
                  <a:lnTo>
                    <a:pt x="152" y="4"/>
                  </a:lnTo>
                  <a:lnTo>
                    <a:pt x="19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27" name="Group 26"/>
            <p:cNvGrpSpPr/>
            <p:nvPr/>
          </p:nvGrpSpPr>
          <p:grpSpPr>
            <a:xfrm>
              <a:off x="7320128" y="1462187"/>
              <a:ext cx="2813234" cy="4866301"/>
              <a:chOff x="7675418" y="1565016"/>
              <a:chExt cx="2488638" cy="4590465"/>
            </a:xfrm>
            <a:effectLst>
              <a:outerShdw blurRad="254000" dist="127000" dir="10800000" algn="r" rotWithShape="0">
                <a:prstClr val="black">
                  <a:alpha val="49000"/>
                </a:prstClr>
              </a:outerShdw>
            </a:effectLst>
          </p:grpSpPr>
          <p:sp>
            <p:nvSpPr>
              <p:cNvPr id="30" name="Rectangle 29"/>
              <p:cNvSpPr>
                <a:spLocks noChangeArrowheads="1"/>
              </p:cNvSpPr>
              <p:nvPr/>
            </p:nvSpPr>
            <p:spPr bwMode="auto">
              <a:xfrm>
                <a:off x="7967145" y="5621198"/>
                <a:ext cx="1905184" cy="155011"/>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0" scaled="1"/>
                <a:tileRect/>
              </a:gradFill>
              <a:ln w="0">
                <a:noFill/>
                <a:prstDash val="solid"/>
                <a:miter lim="800000"/>
                <a:headEnd/>
                <a:tailEnd/>
              </a:ln>
              <a:effectLst>
                <a:innerShdw blurRad="114300">
                  <a:prstClr val="black">
                    <a:alpha val="88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p:cNvSpPr>
                <a:spLocks/>
              </p:cNvSpPr>
              <p:nvPr/>
            </p:nvSpPr>
            <p:spPr bwMode="auto">
              <a:xfrm>
                <a:off x="7675418" y="5775468"/>
                <a:ext cx="2488638" cy="380013"/>
              </a:xfrm>
              <a:custGeom>
                <a:avLst/>
                <a:gdLst>
                  <a:gd name="T0" fmla="*/ 276 w 1945"/>
                  <a:gd name="T1" fmla="*/ 0 h 297"/>
                  <a:gd name="T2" fmla="*/ 1668 w 1945"/>
                  <a:gd name="T3" fmla="*/ 0 h 297"/>
                  <a:gd name="T4" fmla="*/ 1713 w 1945"/>
                  <a:gd name="T5" fmla="*/ 4 h 297"/>
                  <a:gd name="T6" fmla="*/ 1755 w 1945"/>
                  <a:gd name="T7" fmla="*/ 14 h 297"/>
                  <a:gd name="T8" fmla="*/ 1796 w 1945"/>
                  <a:gd name="T9" fmla="*/ 31 h 297"/>
                  <a:gd name="T10" fmla="*/ 1831 w 1945"/>
                  <a:gd name="T11" fmla="*/ 54 h 297"/>
                  <a:gd name="T12" fmla="*/ 1864 w 1945"/>
                  <a:gd name="T13" fmla="*/ 81 h 297"/>
                  <a:gd name="T14" fmla="*/ 1891 w 1945"/>
                  <a:gd name="T15" fmla="*/ 114 h 297"/>
                  <a:gd name="T16" fmla="*/ 1914 w 1945"/>
                  <a:gd name="T17" fmla="*/ 149 h 297"/>
                  <a:gd name="T18" fmla="*/ 1931 w 1945"/>
                  <a:gd name="T19" fmla="*/ 190 h 297"/>
                  <a:gd name="T20" fmla="*/ 1941 w 1945"/>
                  <a:gd name="T21" fmla="*/ 232 h 297"/>
                  <a:gd name="T22" fmla="*/ 1945 w 1945"/>
                  <a:gd name="T23" fmla="*/ 276 h 297"/>
                  <a:gd name="T24" fmla="*/ 1945 w 1945"/>
                  <a:gd name="T25" fmla="*/ 297 h 297"/>
                  <a:gd name="T26" fmla="*/ 0 w 1945"/>
                  <a:gd name="T27" fmla="*/ 297 h 297"/>
                  <a:gd name="T28" fmla="*/ 0 w 1945"/>
                  <a:gd name="T29" fmla="*/ 276 h 297"/>
                  <a:gd name="T30" fmla="*/ 4 w 1945"/>
                  <a:gd name="T31" fmla="*/ 232 h 297"/>
                  <a:gd name="T32" fmla="*/ 14 w 1945"/>
                  <a:gd name="T33" fmla="*/ 190 h 297"/>
                  <a:gd name="T34" fmla="*/ 31 w 1945"/>
                  <a:gd name="T35" fmla="*/ 149 h 297"/>
                  <a:gd name="T36" fmla="*/ 53 w 1945"/>
                  <a:gd name="T37" fmla="*/ 114 h 297"/>
                  <a:gd name="T38" fmla="*/ 81 w 1945"/>
                  <a:gd name="T39" fmla="*/ 81 h 297"/>
                  <a:gd name="T40" fmla="*/ 114 w 1945"/>
                  <a:gd name="T41" fmla="*/ 54 h 297"/>
                  <a:gd name="T42" fmla="*/ 151 w 1945"/>
                  <a:gd name="T43" fmla="*/ 31 h 297"/>
                  <a:gd name="T44" fmla="*/ 190 w 1945"/>
                  <a:gd name="T45" fmla="*/ 14 h 297"/>
                  <a:gd name="T46" fmla="*/ 232 w 1945"/>
                  <a:gd name="T47" fmla="*/ 4 h 297"/>
                  <a:gd name="T48" fmla="*/ 276 w 1945"/>
                  <a:gd name="T4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5" h="297">
                    <a:moveTo>
                      <a:pt x="276" y="0"/>
                    </a:moveTo>
                    <a:lnTo>
                      <a:pt x="1668" y="0"/>
                    </a:lnTo>
                    <a:lnTo>
                      <a:pt x="1713" y="4"/>
                    </a:lnTo>
                    <a:lnTo>
                      <a:pt x="1755" y="14"/>
                    </a:lnTo>
                    <a:lnTo>
                      <a:pt x="1796" y="31"/>
                    </a:lnTo>
                    <a:lnTo>
                      <a:pt x="1831" y="54"/>
                    </a:lnTo>
                    <a:lnTo>
                      <a:pt x="1864" y="81"/>
                    </a:lnTo>
                    <a:lnTo>
                      <a:pt x="1891" y="114"/>
                    </a:lnTo>
                    <a:lnTo>
                      <a:pt x="1914" y="149"/>
                    </a:lnTo>
                    <a:lnTo>
                      <a:pt x="1931" y="190"/>
                    </a:lnTo>
                    <a:lnTo>
                      <a:pt x="1941" y="232"/>
                    </a:lnTo>
                    <a:lnTo>
                      <a:pt x="1945" y="276"/>
                    </a:lnTo>
                    <a:lnTo>
                      <a:pt x="1945" y="297"/>
                    </a:lnTo>
                    <a:lnTo>
                      <a:pt x="0" y="297"/>
                    </a:lnTo>
                    <a:lnTo>
                      <a:pt x="0" y="276"/>
                    </a:lnTo>
                    <a:lnTo>
                      <a:pt x="4" y="232"/>
                    </a:lnTo>
                    <a:lnTo>
                      <a:pt x="14" y="190"/>
                    </a:lnTo>
                    <a:lnTo>
                      <a:pt x="31" y="149"/>
                    </a:lnTo>
                    <a:lnTo>
                      <a:pt x="53" y="114"/>
                    </a:lnTo>
                    <a:lnTo>
                      <a:pt x="81" y="81"/>
                    </a:lnTo>
                    <a:lnTo>
                      <a:pt x="114" y="54"/>
                    </a:lnTo>
                    <a:lnTo>
                      <a:pt x="151" y="31"/>
                    </a:lnTo>
                    <a:lnTo>
                      <a:pt x="190" y="14"/>
                    </a:lnTo>
                    <a:lnTo>
                      <a:pt x="232" y="4"/>
                    </a:lnTo>
                    <a:lnTo>
                      <a:pt x="276" y="0"/>
                    </a:lnTo>
                    <a:close/>
                  </a:path>
                </a:pathLst>
              </a:custGeom>
              <a:gradFill flip="none" rotWithShape="1">
                <a:gsLst>
                  <a:gs pos="100000">
                    <a:schemeClr val="accent5">
                      <a:lumMod val="50000"/>
                    </a:schemeClr>
                  </a:gs>
                  <a:gs pos="89000">
                    <a:schemeClr val="accent5">
                      <a:lumMod val="75000"/>
                    </a:schemeClr>
                  </a:gs>
                  <a:gs pos="11000">
                    <a:schemeClr val="accent5">
                      <a:lumMod val="75000"/>
                    </a:schemeClr>
                  </a:gs>
                  <a:gs pos="1250">
                    <a:schemeClr val="accent5">
                      <a:lumMod val="50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p:cNvSpPr>
                <a:spLocks/>
              </p:cNvSpPr>
              <p:nvPr/>
            </p:nvSpPr>
            <p:spPr bwMode="auto">
              <a:xfrm>
                <a:off x="8070784" y="4185824"/>
                <a:ext cx="1687668" cy="922523"/>
              </a:xfrm>
              <a:custGeom>
                <a:avLst/>
                <a:gdLst>
                  <a:gd name="T0" fmla="*/ 328 w 1319"/>
                  <a:gd name="T1" fmla="*/ 0 h 721"/>
                  <a:gd name="T2" fmla="*/ 993 w 1319"/>
                  <a:gd name="T3" fmla="*/ 0 h 721"/>
                  <a:gd name="T4" fmla="*/ 1004 w 1319"/>
                  <a:gd name="T5" fmla="*/ 65 h 721"/>
                  <a:gd name="T6" fmla="*/ 1016 w 1319"/>
                  <a:gd name="T7" fmla="*/ 123 h 721"/>
                  <a:gd name="T8" fmla="*/ 1027 w 1319"/>
                  <a:gd name="T9" fmla="*/ 174 h 721"/>
                  <a:gd name="T10" fmla="*/ 1041 w 1319"/>
                  <a:gd name="T11" fmla="*/ 218 h 721"/>
                  <a:gd name="T12" fmla="*/ 1054 w 1319"/>
                  <a:gd name="T13" fmla="*/ 259 h 721"/>
                  <a:gd name="T14" fmla="*/ 1068 w 1319"/>
                  <a:gd name="T15" fmla="*/ 297 h 721"/>
                  <a:gd name="T16" fmla="*/ 1084 w 1319"/>
                  <a:gd name="T17" fmla="*/ 333 h 721"/>
                  <a:gd name="T18" fmla="*/ 1101 w 1319"/>
                  <a:gd name="T19" fmla="*/ 369 h 721"/>
                  <a:gd name="T20" fmla="*/ 1119 w 1319"/>
                  <a:gd name="T21" fmla="*/ 407 h 721"/>
                  <a:gd name="T22" fmla="*/ 1139 w 1319"/>
                  <a:gd name="T23" fmla="*/ 446 h 721"/>
                  <a:gd name="T24" fmla="*/ 1161 w 1319"/>
                  <a:gd name="T25" fmla="*/ 488 h 721"/>
                  <a:gd name="T26" fmla="*/ 1183 w 1319"/>
                  <a:gd name="T27" fmla="*/ 536 h 721"/>
                  <a:gd name="T28" fmla="*/ 1185 w 1319"/>
                  <a:gd name="T29" fmla="*/ 539 h 721"/>
                  <a:gd name="T30" fmla="*/ 1191 w 1319"/>
                  <a:gd name="T31" fmla="*/ 545 h 721"/>
                  <a:gd name="T32" fmla="*/ 1199 w 1319"/>
                  <a:gd name="T33" fmla="*/ 557 h 721"/>
                  <a:gd name="T34" fmla="*/ 1211 w 1319"/>
                  <a:gd name="T35" fmla="*/ 573 h 721"/>
                  <a:gd name="T36" fmla="*/ 1224 w 1319"/>
                  <a:gd name="T37" fmla="*/ 593 h 721"/>
                  <a:gd name="T38" fmla="*/ 1240 w 1319"/>
                  <a:gd name="T39" fmla="*/ 614 h 721"/>
                  <a:gd name="T40" fmla="*/ 1258 w 1319"/>
                  <a:gd name="T41" fmla="*/ 638 h 721"/>
                  <a:gd name="T42" fmla="*/ 1278 w 1319"/>
                  <a:gd name="T43" fmla="*/ 665 h 721"/>
                  <a:gd name="T44" fmla="*/ 1298 w 1319"/>
                  <a:gd name="T45" fmla="*/ 692 h 721"/>
                  <a:gd name="T46" fmla="*/ 1319 w 1319"/>
                  <a:gd name="T47" fmla="*/ 721 h 721"/>
                  <a:gd name="T48" fmla="*/ 0 w 1319"/>
                  <a:gd name="T49" fmla="*/ 721 h 721"/>
                  <a:gd name="T50" fmla="*/ 38 w 1319"/>
                  <a:gd name="T51" fmla="*/ 669 h 721"/>
                  <a:gd name="T52" fmla="*/ 75 w 1319"/>
                  <a:gd name="T53" fmla="*/ 615 h 721"/>
                  <a:gd name="T54" fmla="*/ 110 w 1319"/>
                  <a:gd name="T55" fmla="*/ 561 h 721"/>
                  <a:gd name="T56" fmla="*/ 145 w 1319"/>
                  <a:gd name="T57" fmla="*/ 508 h 721"/>
                  <a:gd name="T58" fmla="*/ 175 w 1319"/>
                  <a:gd name="T59" fmla="*/ 454 h 721"/>
                  <a:gd name="T60" fmla="*/ 202 w 1319"/>
                  <a:gd name="T61" fmla="*/ 401 h 721"/>
                  <a:gd name="T62" fmla="*/ 225 w 1319"/>
                  <a:gd name="T63" fmla="*/ 353 h 721"/>
                  <a:gd name="T64" fmla="*/ 242 w 1319"/>
                  <a:gd name="T65" fmla="*/ 306 h 721"/>
                  <a:gd name="T66" fmla="*/ 242 w 1319"/>
                  <a:gd name="T67" fmla="*/ 303 h 721"/>
                  <a:gd name="T68" fmla="*/ 246 w 1319"/>
                  <a:gd name="T69" fmla="*/ 294 h 721"/>
                  <a:gd name="T70" fmla="*/ 252 w 1319"/>
                  <a:gd name="T71" fmla="*/ 278 h 721"/>
                  <a:gd name="T72" fmla="*/ 259 w 1319"/>
                  <a:gd name="T73" fmla="*/ 257 h 721"/>
                  <a:gd name="T74" fmla="*/ 268 w 1319"/>
                  <a:gd name="T75" fmla="*/ 230 h 721"/>
                  <a:gd name="T76" fmla="*/ 278 w 1319"/>
                  <a:gd name="T77" fmla="*/ 196 h 721"/>
                  <a:gd name="T78" fmla="*/ 290 w 1319"/>
                  <a:gd name="T79" fmla="*/ 155 h 721"/>
                  <a:gd name="T80" fmla="*/ 302 w 1319"/>
                  <a:gd name="T81" fmla="*/ 110 h 721"/>
                  <a:gd name="T82" fmla="*/ 315 w 1319"/>
                  <a:gd name="T83" fmla="*/ 58 h 721"/>
                  <a:gd name="T84" fmla="*/ 328 w 1319"/>
                  <a:gd name="T8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9" h="721">
                    <a:moveTo>
                      <a:pt x="328" y="0"/>
                    </a:moveTo>
                    <a:lnTo>
                      <a:pt x="993" y="0"/>
                    </a:lnTo>
                    <a:lnTo>
                      <a:pt x="1004" y="65"/>
                    </a:lnTo>
                    <a:lnTo>
                      <a:pt x="1016" y="123"/>
                    </a:lnTo>
                    <a:lnTo>
                      <a:pt x="1027" y="174"/>
                    </a:lnTo>
                    <a:lnTo>
                      <a:pt x="1041" y="218"/>
                    </a:lnTo>
                    <a:lnTo>
                      <a:pt x="1054" y="259"/>
                    </a:lnTo>
                    <a:lnTo>
                      <a:pt x="1068" y="297"/>
                    </a:lnTo>
                    <a:lnTo>
                      <a:pt x="1084" y="333"/>
                    </a:lnTo>
                    <a:lnTo>
                      <a:pt x="1101" y="369"/>
                    </a:lnTo>
                    <a:lnTo>
                      <a:pt x="1119" y="407"/>
                    </a:lnTo>
                    <a:lnTo>
                      <a:pt x="1139" y="446"/>
                    </a:lnTo>
                    <a:lnTo>
                      <a:pt x="1161" y="488"/>
                    </a:lnTo>
                    <a:lnTo>
                      <a:pt x="1183" y="536"/>
                    </a:lnTo>
                    <a:lnTo>
                      <a:pt x="1185" y="539"/>
                    </a:lnTo>
                    <a:lnTo>
                      <a:pt x="1191" y="545"/>
                    </a:lnTo>
                    <a:lnTo>
                      <a:pt x="1199" y="557"/>
                    </a:lnTo>
                    <a:lnTo>
                      <a:pt x="1211" y="573"/>
                    </a:lnTo>
                    <a:lnTo>
                      <a:pt x="1224" y="593"/>
                    </a:lnTo>
                    <a:lnTo>
                      <a:pt x="1240" y="614"/>
                    </a:lnTo>
                    <a:lnTo>
                      <a:pt x="1258" y="638"/>
                    </a:lnTo>
                    <a:lnTo>
                      <a:pt x="1278" y="665"/>
                    </a:lnTo>
                    <a:lnTo>
                      <a:pt x="1298" y="692"/>
                    </a:lnTo>
                    <a:lnTo>
                      <a:pt x="1319" y="721"/>
                    </a:lnTo>
                    <a:lnTo>
                      <a:pt x="0" y="721"/>
                    </a:lnTo>
                    <a:lnTo>
                      <a:pt x="38" y="669"/>
                    </a:lnTo>
                    <a:lnTo>
                      <a:pt x="75" y="615"/>
                    </a:lnTo>
                    <a:lnTo>
                      <a:pt x="110" y="561"/>
                    </a:lnTo>
                    <a:lnTo>
                      <a:pt x="145" y="508"/>
                    </a:lnTo>
                    <a:lnTo>
                      <a:pt x="175" y="454"/>
                    </a:lnTo>
                    <a:lnTo>
                      <a:pt x="202" y="401"/>
                    </a:lnTo>
                    <a:lnTo>
                      <a:pt x="225" y="353"/>
                    </a:lnTo>
                    <a:lnTo>
                      <a:pt x="242" y="306"/>
                    </a:lnTo>
                    <a:lnTo>
                      <a:pt x="242" y="303"/>
                    </a:lnTo>
                    <a:lnTo>
                      <a:pt x="246" y="294"/>
                    </a:lnTo>
                    <a:lnTo>
                      <a:pt x="252" y="278"/>
                    </a:lnTo>
                    <a:lnTo>
                      <a:pt x="259" y="257"/>
                    </a:lnTo>
                    <a:lnTo>
                      <a:pt x="268" y="230"/>
                    </a:lnTo>
                    <a:lnTo>
                      <a:pt x="278" y="196"/>
                    </a:lnTo>
                    <a:lnTo>
                      <a:pt x="290" y="155"/>
                    </a:lnTo>
                    <a:lnTo>
                      <a:pt x="302" y="110"/>
                    </a:lnTo>
                    <a:lnTo>
                      <a:pt x="315" y="58"/>
                    </a:lnTo>
                    <a:lnTo>
                      <a:pt x="328" y="0"/>
                    </a:lnTo>
                    <a:close/>
                  </a:path>
                </a:pathLst>
              </a:custGeom>
              <a:gradFill>
                <a:gsLst>
                  <a:gs pos="0">
                    <a:schemeClr val="accent4">
                      <a:lumMod val="50000"/>
                    </a:schemeClr>
                  </a:gs>
                  <a:gs pos="25000">
                    <a:schemeClr val="accent4">
                      <a:lumMod val="75000"/>
                    </a:schemeClr>
                  </a:gs>
                  <a:gs pos="42000">
                    <a:schemeClr val="accent4"/>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3" name="Freeform 32"/>
              <p:cNvSpPr>
                <a:spLocks/>
              </p:cNvSpPr>
              <p:nvPr/>
            </p:nvSpPr>
            <p:spPr bwMode="auto">
              <a:xfrm>
                <a:off x="8490463" y="3356220"/>
                <a:ext cx="850872" cy="904610"/>
              </a:xfrm>
              <a:custGeom>
                <a:avLst/>
                <a:gdLst>
                  <a:gd name="T0" fmla="*/ 75 w 665"/>
                  <a:gd name="T1" fmla="*/ 0 h 707"/>
                  <a:gd name="T2" fmla="*/ 609 w 665"/>
                  <a:gd name="T3" fmla="*/ 0 h 707"/>
                  <a:gd name="T4" fmla="*/ 614 w 665"/>
                  <a:gd name="T5" fmla="*/ 108 h 707"/>
                  <a:gd name="T6" fmla="*/ 621 w 665"/>
                  <a:gd name="T7" fmla="*/ 209 h 707"/>
                  <a:gd name="T8" fmla="*/ 627 w 665"/>
                  <a:gd name="T9" fmla="*/ 301 h 707"/>
                  <a:gd name="T10" fmla="*/ 632 w 665"/>
                  <a:gd name="T11" fmla="*/ 385 h 707"/>
                  <a:gd name="T12" fmla="*/ 639 w 665"/>
                  <a:gd name="T13" fmla="*/ 462 h 707"/>
                  <a:gd name="T14" fmla="*/ 646 w 665"/>
                  <a:gd name="T15" fmla="*/ 532 h 707"/>
                  <a:gd name="T16" fmla="*/ 652 w 665"/>
                  <a:gd name="T17" fmla="*/ 597 h 707"/>
                  <a:gd name="T18" fmla="*/ 659 w 665"/>
                  <a:gd name="T19" fmla="*/ 654 h 707"/>
                  <a:gd name="T20" fmla="*/ 665 w 665"/>
                  <a:gd name="T21" fmla="*/ 707 h 707"/>
                  <a:gd name="T22" fmla="*/ 0 w 665"/>
                  <a:gd name="T23" fmla="*/ 707 h 707"/>
                  <a:gd name="T24" fmla="*/ 13 w 665"/>
                  <a:gd name="T25" fmla="*/ 641 h 707"/>
                  <a:gd name="T26" fmla="*/ 25 w 665"/>
                  <a:gd name="T27" fmla="*/ 568 h 707"/>
                  <a:gd name="T28" fmla="*/ 37 w 665"/>
                  <a:gd name="T29" fmla="*/ 489 h 707"/>
                  <a:gd name="T30" fmla="*/ 47 w 665"/>
                  <a:gd name="T31" fmla="*/ 404 h 707"/>
                  <a:gd name="T32" fmla="*/ 58 w 665"/>
                  <a:gd name="T33" fmla="*/ 313 h 707"/>
                  <a:gd name="T34" fmla="*/ 66 w 665"/>
                  <a:gd name="T35" fmla="*/ 214 h 707"/>
                  <a:gd name="T36" fmla="*/ 71 w 665"/>
                  <a:gd name="T37" fmla="*/ 111 h 707"/>
                  <a:gd name="T38" fmla="*/ 75 w 665"/>
                  <a:gd name="T39"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707">
                    <a:moveTo>
                      <a:pt x="75" y="0"/>
                    </a:moveTo>
                    <a:lnTo>
                      <a:pt x="609" y="0"/>
                    </a:lnTo>
                    <a:lnTo>
                      <a:pt x="614" y="108"/>
                    </a:lnTo>
                    <a:lnTo>
                      <a:pt x="621" y="209"/>
                    </a:lnTo>
                    <a:lnTo>
                      <a:pt x="627" y="301"/>
                    </a:lnTo>
                    <a:lnTo>
                      <a:pt x="632" y="385"/>
                    </a:lnTo>
                    <a:lnTo>
                      <a:pt x="639" y="462"/>
                    </a:lnTo>
                    <a:lnTo>
                      <a:pt x="646" y="532"/>
                    </a:lnTo>
                    <a:lnTo>
                      <a:pt x="652" y="597"/>
                    </a:lnTo>
                    <a:lnTo>
                      <a:pt x="659" y="654"/>
                    </a:lnTo>
                    <a:lnTo>
                      <a:pt x="665" y="707"/>
                    </a:lnTo>
                    <a:lnTo>
                      <a:pt x="0" y="707"/>
                    </a:lnTo>
                    <a:lnTo>
                      <a:pt x="13" y="641"/>
                    </a:lnTo>
                    <a:lnTo>
                      <a:pt x="25" y="568"/>
                    </a:lnTo>
                    <a:lnTo>
                      <a:pt x="37" y="489"/>
                    </a:lnTo>
                    <a:lnTo>
                      <a:pt x="47" y="404"/>
                    </a:lnTo>
                    <a:lnTo>
                      <a:pt x="58" y="313"/>
                    </a:lnTo>
                    <a:lnTo>
                      <a:pt x="66" y="214"/>
                    </a:lnTo>
                    <a:lnTo>
                      <a:pt x="71" y="111"/>
                    </a:lnTo>
                    <a:lnTo>
                      <a:pt x="75" y="0"/>
                    </a:lnTo>
                    <a:close/>
                  </a:path>
                </a:pathLst>
              </a:custGeom>
              <a:gradFill>
                <a:gsLst>
                  <a:gs pos="0">
                    <a:schemeClr val="accent3">
                      <a:lumMod val="50000"/>
                    </a:schemeClr>
                  </a:gs>
                  <a:gs pos="23000">
                    <a:schemeClr val="accent3">
                      <a:lumMod val="90000"/>
                    </a:schemeClr>
                  </a:gs>
                  <a:gs pos="36000">
                    <a:schemeClr val="accent3"/>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4" name="Freeform 33"/>
              <p:cNvSpPr>
                <a:spLocks/>
              </p:cNvSpPr>
              <p:nvPr/>
            </p:nvSpPr>
            <p:spPr bwMode="auto">
              <a:xfrm>
                <a:off x="7809766" y="5122151"/>
                <a:ext cx="2219942" cy="502925"/>
              </a:xfrm>
              <a:custGeom>
                <a:avLst/>
                <a:gdLst>
                  <a:gd name="T0" fmla="*/ 204 w 1735"/>
                  <a:gd name="T1" fmla="*/ 0 h 355"/>
                  <a:gd name="T2" fmla="*/ 1523 w 1735"/>
                  <a:gd name="T3" fmla="*/ 0 h 355"/>
                  <a:gd name="T4" fmla="*/ 1546 w 1735"/>
                  <a:gd name="T5" fmla="*/ 34 h 355"/>
                  <a:gd name="T6" fmla="*/ 1570 w 1735"/>
                  <a:gd name="T7" fmla="*/ 67 h 355"/>
                  <a:gd name="T8" fmla="*/ 1593 w 1735"/>
                  <a:gd name="T9" fmla="*/ 98 h 355"/>
                  <a:gd name="T10" fmla="*/ 1616 w 1735"/>
                  <a:gd name="T11" fmla="*/ 129 h 355"/>
                  <a:gd name="T12" fmla="*/ 1637 w 1735"/>
                  <a:gd name="T13" fmla="*/ 158 h 355"/>
                  <a:gd name="T14" fmla="*/ 1655 w 1735"/>
                  <a:gd name="T15" fmla="*/ 186 h 355"/>
                  <a:gd name="T16" fmla="*/ 1672 w 1735"/>
                  <a:gd name="T17" fmla="*/ 209 h 355"/>
                  <a:gd name="T18" fmla="*/ 1685 w 1735"/>
                  <a:gd name="T19" fmla="*/ 229 h 355"/>
                  <a:gd name="T20" fmla="*/ 1696 w 1735"/>
                  <a:gd name="T21" fmla="*/ 243 h 355"/>
                  <a:gd name="T22" fmla="*/ 1713 w 1735"/>
                  <a:gd name="T23" fmla="*/ 270 h 355"/>
                  <a:gd name="T24" fmla="*/ 1725 w 1735"/>
                  <a:gd name="T25" fmla="*/ 292 h 355"/>
                  <a:gd name="T26" fmla="*/ 1732 w 1735"/>
                  <a:gd name="T27" fmla="*/ 309 h 355"/>
                  <a:gd name="T28" fmla="*/ 1735 w 1735"/>
                  <a:gd name="T29" fmla="*/ 323 h 355"/>
                  <a:gd name="T30" fmla="*/ 1734 w 1735"/>
                  <a:gd name="T31" fmla="*/ 335 h 355"/>
                  <a:gd name="T32" fmla="*/ 1726 w 1735"/>
                  <a:gd name="T33" fmla="*/ 344 h 355"/>
                  <a:gd name="T34" fmla="*/ 1714 w 1735"/>
                  <a:gd name="T35" fmla="*/ 351 h 355"/>
                  <a:gd name="T36" fmla="*/ 1696 w 1735"/>
                  <a:gd name="T37" fmla="*/ 355 h 355"/>
                  <a:gd name="T38" fmla="*/ 84 w 1735"/>
                  <a:gd name="T39" fmla="*/ 355 h 355"/>
                  <a:gd name="T40" fmla="*/ 82 w 1735"/>
                  <a:gd name="T41" fmla="*/ 355 h 355"/>
                  <a:gd name="T42" fmla="*/ 77 w 1735"/>
                  <a:gd name="T43" fmla="*/ 355 h 355"/>
                  <a:gd name="T44" fmla="*/ 69 w 1735"/>
                  <a:gd name="T45" fmla="*/ 355 h 355"/>
                  <a:gd name="T46" fmla="*/ 60 w 1735"/>
                  <a:gd name="T47" fmla="*/ 355 h 355"/>
                  <a:gd name="T48" fmla="*/ 49 w 1735"/>
                  <a:gd name="T49" fmla="*/ 355 h 355"/>
                  <a:gd name="T50" fmla="*/ 39 w 1735"/>
                  <a:gd name="T51" fmla="*/ 352 h 355"/>
                  <a:gd name="T52" fmla="*/ 28 w 1735"/>
                  <a:gd name="T53" fmla="*/ 349 h 355"/>
                  <a:gd name="T54" fmla="*/ 18 w 1735"/>
                  <a:gd name="T55" fmla="*/ 344 h 355"/>
                  <a:gd name="T56" fmla="*/ 10 w 1735"/>
                  <a:gd name="T57" fmla="*/ 338 h 355"/>
                  <a:gd name="T58" fmla="*/ 4 w 1735"/>
                  <a:gd name="T59" fmla="*/ 330 h 355"/>
                  <a:gd name="T60" fmla="*/ 0 w 1735"/>
                  <a:gd name="T61" fmla="*/ 318 h 355"/>
                  <a:gd name="T62" fmla="*/ 0 w 1735"/>
                  <a:gd name="T63" fmla="*/ 305 h 355"/>
                  <a:gd name="T64" fmla="*/ 4 w 1735"/>
                  <a:gd name="T65" fmla="*/ 289 h 355"/>
                  <a:gd name="T66" fmla="*/ 11 w 1735"/>
                  <a:gd name="T67" fmla="*/ 270 h 355"/>
                  <a:gd name="T68" fmla="*/ 26 w 1735"/>
                  <a:gd name="T69" fmla="*/ 246 h 355"/>
                  <a:gd name="T70" fmla="*/ 43 w 1735"/>
                  <a:gd name="T71" fmla="*/ 221 h 355"/>
                  <a:gd name="T72" fmla="*/ 64 w 1735"/>
                  <a:gd name="T73" fmla="*/ 192 h 355"/>
                  <a:gd name="T74" fmla="*/ 88 w 1735"/>
                  <a:gd name="T75" fmla="*/ 160 h 355"/>
                  <a:gd name="T76" fmla="*/ 115 w 1735"/>
                  <a:gd name="T77" fmla="*/ 124 h 355"/>
                  <a:gd name="T78" fmla="*/ 144 w 1735"/>
                  <a:gd name="T79" fmla="*/ 85 h 355"/>
                  <a:gd name="T80" fmla="*/ 174 w 1735"/>
                  <a:gd name="T81" fmla="*/ 43 h 355"/>
                  <a:gd name="T82" fmla="*/ 204 w 1735"/>
                  <a:gd name="T8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5" h="355">
                    <a:moveTo>
                      <a:pt x="204" y="0"/>
                    </a:moveTo>
                    <a:lnTo>
                      <a:pt x="1523" y="0"/>
                    </a:lnTo>
                    <a:lnTo>
                      <a:pt x="1546" y="34"/>
                    </a:lnTo>
                    <a:lnTo>
                      <a:pt x="1570" y="67"/>
                    </a:lnTo>
                    <a:lnTo>
                      <a:pt x="1593" y="98"/>
                    </a:lnTo>
                    <a:lnTo>
                      <a:pt x="1616" y="129"/>
                    </a:lnTo>
                    <a:lnTo>
                      <a:pt x="1637" y="158"/>
                    </a:lnTo>
                    <a:lnTo>
                      <a:pt x="1655" y="186"/>
                    </a:lnTo>
                    <a:lnTo>
                      <a:pt x="1672" y="209"/>
                    </a:lnTo>
                    <a:lnTo>
                      <a:pt x="1685" y="229"/>
                    </a:lnTo>
                    <a:lnTo>
                      <a:pt x="1696" y="243"/>
                    </a:lnTo>
                    <a:lnTo>
                      <a:pt x="1713" y="270"/>
                    </a:lnTo>
                    <a:lnTo>
                      <a:pt x="1725" y="292"/>
                    </a:lnTo>
                    <a:lnTo>
                      <a:pt x="1732" y="309"/>
                    </a:lnTo>
                    <a:lnTo>
                      <a:pt x="1735" y="323"/>
                    </a:lnTo>
                    <a:lnTo>
                      <a:pt x="1734" y="335"/>
                    </a:lnTo>
                    <a:lnTo>
                      <a:pt x="1726" y="344"/>
                    </a:lnTo>
                    <a:lnTo>
                      <a:pt x="1714" y="351"/>
                    </a:lnTo>
                    <a:lnTo>
                      <a:pt x="1696" y="355"/>
                    </a:lnTo>
                    <a:lnTo>
                      <a:pt x="84" y="355"/>
                    </a:lnTo>
                    <a:lnTo>
                      <a:pt x="82" y="355"/>
                    </a:lnTo>
                    <a:lnTo>
                      <a:pt x="77" y="355"/>
                    </a:lnTo>
                    <a:lnTo>
                      <a:pt x="69" y="355"/>
                    </a:lnTo>
                    <a:lnTo>
                      <a:pt x="60" y="355"/>
                    </a:lnTo>
                    <a:lnTo>
                      <a:pt x="49" y="355"/>
                    </a:lnTo>
                    <a:lnTo>
                      <a:pt x="39" y="352"/>
                    </a:lnTo>
                    <a:lnTo>
                      <a:pt x="28" y="349"/>
                    </a:lnTo>
                    <a:lnTo>
                      <a:pt x="18" y="344"/>
                    </a:lnTo>
                    <a:lnTo>
                      <a:pt x="10" y="338"/>
                    </a:lnTo>
                    <a:lnTo>
                      <a:pt x="4" y="330"/>
                    </a:lnTo>
                    <a:lnTo>
                      <a:pt x="0" y="318"/>
                    </a:lnTo>
                    <a:lnTo>
                      <a:pt x="0" y="305"/>
                    </a:lnTo>
                    <a:lnTo>
                      <a:pt x="4" y="289"/>
                    </a:lnTo>
                    <a:lnTo>
                      <a:pt x="11" y="270"/>
                    </a:lnTo>
                    <a:lnTo>
                      <a:pt x="26" y="246"/>
                    </a:lnTo>
                    <a:lnTo>
                      <a:pt x="43" y="221"/>
                    </a:lnTo>
                    <a:lnTo>
                      <a:pt x="64" y="192"/>
                    </a:lnTo>
                    <a:lnTo>
                      <a:pt x="88" y="160"/>
                    </a:lnTo>
                    <a:lnTo>
                      <a:pt x="115" y="124"/>
                    </a:lnTo>
                    <a:lnTo>
                      <a:pt x="144" y="85"/>
                    </a:lnTo>
                    <a:lnTo>
                      <a:pt x="174" y="43"/>
                    </a:lnTo>
                    <a:lnTo>
                      <a:pt x="204" y="0"/>
                    </a:lnTo>
                    <a:close/>
                  </a:path>
                </a:pathLst>
              </a:custGeom>
              <a:solidFill>
                <a:schemeClr val="accent5">
                  <a:lumMod val="75000"/>
                </a:schemeClr>
              </a:solidFill>
              <a:ln w="0">
                <a:noFill/>
                <a:prstDash val="solid"/>
                <a:round/>
                <a:headEnd/>
                <a:tailEnd/>
              </a:ln>
              <a:effectLst>
                <a:innerShdw blurRad="203200" dist="50800" dir="10800000">
                  <a:prstClr val="black">
                    <a:alpha val="29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p:cNvSpPr>
                <a:spLocks/>
              </p:cNvSpPr>
              <p:nvPr/>
            </p:nvSpPr>
            <p:spPr bwMode="auto">
              <a:xfrm>
                <a:off x="8532687" y="2492657"/>
                <a:ext cx="779219" cy="880812"/>
              </a:xfrm>
              <a:custGeom>
                <a:avLst/>
                <a:gdLst>
                  <a:gd name="T0" fmla="*/ 0 w 609"/>
                  <a:gd name="T1" fmla="*/ 0 h 714"/>
                  <a:gd name="T2" fmla="*/ 609 w 609"/>
                  <a:gd name="T3" fmla="*/ 0 h 714"/>
                  <a:gd name="T4" fmla="*/ 597 w 609"/>
                  <a:gd name="T5" fmla="*/ 84 h 714"/>
                  <a:gd name="T6" fmla="*/ 586 w 609"/>
                  <a:gd name="T7" fmla="*/ 174 h 714"/>
                  <a:gd name="T8" fmla="*/ 579 w 609"/>
                  <a:gd name="T9" fmla="*/ 269 h 714"/>
                  <a:gd name="T10" fmla="*/ 572 w 609"/>
                  <a:gd name="T11" fmla="*/ 367 h 714"/>
                  <a:gd name="T12" fmla="*/ 571 w 609"/>
                  <a:gd name="T13" fmla="*/ 471 h 714"/>
                  <a:gd name="T14" fmla="*/ 571 w 609"/>
                  <a:gd name="T15" fmla="*/ 581 h 714"/>
                  <a:gd name="T16" fmla="*/ 575 w 609"/>
                  <a:gd name="T17" fmla="*/ 697 h 714"/>
                  <a:gd name="T18" fmla="*/ 576 w 609"/>
                  <a:gd name="T19" fmla="*/ 714 h 714"/>
                  <a:gd name="T20" fmla="*/ 42 w 609"/>
                  <a:gd name="T21" fmla="*/ 714 h 714"/>
                  <a:gd name="T22" fmla="*/ 43 w 609"/>
                  <a:gd name="T23" fmla="*/ 619 h 714"/>
                  <a:gd name="T24" fmla="*/ 42 w 609"/>
                  <a:gd name="T25" fmla="*/ 520 h 714"/>
                  <a:gd name="T26" fmla="*/ 39 w 609"/>
                  <a:gd name="T27" fmla="*/ 417 h 714"/>
                  <a:gd name="T28" fmla="*/ 34 w 609"/>
                  <a:gd name="T29" fmla="*/ 309 h 714"/>
                  <a:gd name="T30" fmla="*/ 26 w 609"/>
                  <a:gd name="T31" fmla="*/ 197 h 714"/>
                  <a:gd name="T32" fmla="*/ 26 w 609"/>
                  <a:gd name="T33" fmla="*/ 193 h 714"/>
                  <a:gd name="T34" fmla="*/ 26 w 609"/>
                  <a:gd name="T35" fmla="*/ 180 h 714"/>
                  <a:gd name="T36" fmla="*/ 24 w 609"/>
                  <a:gd name="T37" fmla="*/ 159 h 714"/>
                  <a:gd name="T38" fmla="*/ 21 w 609"/>
                  <a:gd name="T39" fmla="*/ 131 h 714"/>
                  <a:gd name="T40" fmla="*/ 16 w 609"/>
                  <a:gd name="T41" fmla="*/ 94 h 714"/>
                  <a:gd name="T42" fmla="*/ 9 w 609"/>
                  <a:gd name="T43" fmla="*/ 51 h 714"/>
                  <a:gd name="T44" fmla="*/ 0 w 609"/>
                  <a:gd name="T45"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9" h="714">
                    <a:moveTo>
                      <a:pt x="0" y="0"/>
                    </a:moveTo>
                    <a:lnTo>
                      <a:pt x="609" y="0"/>
                    </a:lnTo>
                    <a:lnTo>
                      <a:pt x="597" y="84"/>
                    </a:lnTo>
                    <a:lnTo>
                      <a:pt x="586" y="174"/>
                    </a:lnTo>
                    <a:lnTo>
                      <a:pt x="579" y="269"/>
                    </a:lnTo>
                    <a:lnTo>
                      <a:pt x="572" y="367"/>
                    </a:lnTo>
                    <a:lnTo>
                      <a:pt x="571" y="471"/>
                    </a:lnTo>
                    <a:lnTo>
                      <a:pt x="571" y="581"/>
                    </a:lnTo>
                    <a:lnTo>
                      <a:pt x="575" y="697"/>
                    </a:lnTo>
                    <a:lnTo>
                      <a:pt x="576" y="714"/>
                    </a:lnTo>
                    <a:lnTo>
                      <a:pt x="42" y="714"/>
                    </a:lnTo>
                    <a:lnTo>
                      <a:pt x="43" y="619"/>
                    </a:lnTo>
                    <a:lnTo>
                      <a:pt x="42" y="520"/>
                    </a:lnTo>
                    <a:lnTo>
                      <a:pt x="39" y="417"/>
                    </a:lnTo>
                    <a:lnTo>
                      <a:pt x="34" y="309"/>
                    </a:lnTo>
                    <a:lnTo>
                      <a:pt x="26" y="197"/>
                    </a:lnTo>
                    <a:lnTo>
                      <a:pt x="26" y="193"/>
                    </a:lnTo>
                    <a:lnTo>
                      <a:pt x="26" y="180"/>
                    </a:lnTo>
                    <a:lnTo>
                      <a:pt x="24" y="159"/>
                    </a:lnTo>
                    <a:lnTo>
                      <a:pt x="21" y="131"/>
                    </a:lnTo>
                    <a:lnTo>
                      <a:pt x="16" y="94"/>
                    </a:lnTo>
                    <a:lnTo>
                      <a:pt x="9" y="51"/>
                    </a:lnTo>
                    <a:lnTo>
                      <a:pt x="0" y="0"/>
                    </a:lnTo>
                    <a:close/>
                  </a:path>
                </a:pathLst>
              </a:custGeom>
              <a:gradFill>
                <a:gsLst>
                  <a:gs pos="0">
                    <a:schemeClr val="accent2">
                      <a:lumMod val="50000"/>
                    </a:schemeClr>
                  </a:gs>
                  <a:gs pos="15000">
                    <a:schemeClr val="accent2">
                      <a:lumMod val="75000"/>
                    </a:schemeClr>
                  </a:gs>
                  <a:gs pos="34000">
                    <a:schemeClr val="accent2"/>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p:cNvSpPr>
                <a:spLocks/>
              </p:cNvSpPr>
              <p:nvPr/>
            </p:nvSpPr>
            <p:spPr bwMode="auto">
              <a:xfrm>
                <a:off x="8192339" y="1565016"/>
                <a:ext cx="1458636" cy="927641"/>
              </a:xfrm>
              <a:custGeom>
                <a:avLst/>
                <a:gdLst>
                  <a:gd name="T0" fmla="*/ 0 w 1140"/>
                  <a:gd name="T1" fmla="*/ 0 h 725"/>
                  <a:gd name="T2" fmla="*/ 1140 w 1140"/>
                  <a:gd name="T3" fmla="*/ 0 h 725"/>
                  <a:gd name="T4" fmla="*/ 1137 w 1140"/>
                  <a:gd name="T5" fmla="*/ 3 h 725"/>
                  <a:gd name="T6" fmla="*/ 1133 w 1140"/>
                  <a:gd name="T7" fmla="*/ 8 h 725"/>
                  <a:gd name="T8" fmla="*/ 1127 w 1140"/>
                  <a:gd name="T9" fmla="*/ 17 h 725"/>
                  <a:gd name="T10" fmla="*/ 1117 w 1140"/>
                  <a:gd name="T11" fmla="*/ 31 h 725"/>
                  <a:gd name="T12" fmla="*/ 1106 w 1140"/>
                  <a:gd name="T13" fmla="*/ 48 h 725"/>
                  <a:gd name="T14" fmla="*/ 1090 w 1140"/>
                  <a:gd name="T15" fmla="*/ 77 h 725"/>
                  <a:gd name="T16" fmla="*/ 1070 w 1140"/>
                  <a:gd name="T17" fmla="*/ 111 h 725"/>
                  <a:gd name="T18" fmla="*/ 1049 w 1140"/>
                  <a:gd name="T19" fmla="*/ 152 h 725"/>
                  <a:gd name="T20" fmla="*/ 1027 w 1140"/>
                  <a:gd name="T21" fmla="*/ 199 h 725"/>
                  <a:gd name="T22" fmla="*/ 1003 w 1140"/>
                  <a:gd name="T23" fmla="*/ 254 h 725"/>
                  <a:gd name="T24" fmla="*/ 980 w 1140"/>
                  <a:gd name="T25" fmla="*/ 314 h 725"/>
                  <a:gd name="T26" fmla="*/ 957 w 1140"/>
                  <a:gd name="T27" fmla="*/ 382 h 725"/>
                  <a:gd name="T28" fmla="*/ 934 w 1140"/>
                  <a:gd name="T29" fmla="*/ 458 h 725"/>
                  <a:gd name="T30" fmla="*/ 913 w 1140"/>
                  <a:gd name="T31" fmla="*/ 539 h 725"/>
                  <a:gd name="T32" fmla="*/ 893 w 1140"/>
                  <a:gd name="T33" fmla="*/ 628 h 725"/>
                  <a:gd name="T34" fmla="*/ 875 w 1140"/>
                  <a:gd name="T35" fmla="*/ 725 h 725"/>
                  <a:gd name="T36" fmla="*/ 266 w 1140"/>
                  <a:gd name="T37" fmla="*/ 725 h 725"/>
                  <a:gd name="T38" fmla="*/ 254 w 1140"/>
                  <a:gd name="T39" fmla="*/ 672 h 725"/>
                  <a:gd name="T40" fmla="*/ 238 w 1140"/>
                  <a:gd name="T41" fmla="*/ 613 h 725"/>
                  <a:gd name="T42" fmla="*/ 221 w 1140"/>
                  <a:gd name="T43" fmla="*/ 547 h 725"/>
                  <a:gd name="T44" fmla="*/ 199 w 1140"/>
                  <a:gd name="T45" fmla="*/ 476 h 725"/>
                  <a:gd name="T46" fmla="*/ 173 w 1140"/>
                  <a:gd name="T47" fmla="*/ 402 h 725"/>
                  <a:gd name="T48" fmla="*/ 143 w 1140"/>
                  <a:gd name="T49" fmla="*/ 321 h 725"/>
                  <a:gd name="T50" fmla="*/ 109 w 1140"/>
                  <a:gd name="T51" fmla="*/ 234 h 725"/>
                  <a:gd name="T52" fmla="*/ 69 w 1140"/>
                  <a:gd name="T53" fmla="*/ 144 h 725"/>
                  <a:gd name="T54" fmla="*/ 23 w 1140"/>
                  <a:gd name="T55" fmla="*/ 48 h 725"/>
                  <a:gd name="T56" fmla="*/ 0 w 1140"/>
                  <a:gd name="T5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0" h="725">
                    <a:moveTo>
                      <a:pt x="0" y="0"/>
                    </a:moveTo>
                    <a:lnTo>
                      <a:pt x="1140" y="0"/>
                    </a:lnTo>
                    <a:lnTo>
                      <a:pt x="1137" y="3"/>
                    </a:lnTo>
                    <a:lnTo>
                      <a:pt x="1133" y="8"/>
                    </a:lnTo>
                    <a:lnTo>
                      <a:pt x="1127" y="17"/>
                    </a:lnTo>
                    <a:lnTo>
                      <a:pt x="1117" y="31"/>
                    </a:lnTo>
                    <a:lnTo>
                      <a:pt x="1106" y="48"/>
                    </a:lnTo>
                    <a:lnTo>
                      <a:pt x="1090" y="77"/>
                    </a:lnTo>
                    <a:lnTo>
                      <a:pt x="1070" y="111"/>
                    </a:lnTo>
                    <a:lnTo>
                      <a:pt x="1049" y="152"/>
                    </a:lnTo>
                    <a:lnTo>
                      <a:pt x="1027" y="199"/>
                    </a:lnTo>
                    <a:lnTo>
                      <a:pt x="1003" y="254"/>
                    </a:lnTo>
                    <a:lnTo>
                      <a:pt x="980" y="314"/>
                    </a:lnTo>
                    <a:lnTo>
                      <a:pt x="957" y="382"/>
                    </a:lnTo>
                    <a:lnTo>
                      <a:pt x="934" y="458"/>
                    </a:lnTo>
                    <a:lnTo>
                      <a:pt x="913" y="539"/>
                    </a:lnTo>
                    <a:lnTo>
                      <a:pt x="893" y="628"/>
                    </a:lnTo>
                    <a:lnTo>
                      <a:pt x="875" y="725"/>
                    </a:lnTo>
                    <a:lnTo>
                      <a:pt x="266" y="725"/>
                    </a:lnTo>
                    <a:lnTo>
                      <a:pt x="254" y="672"/>
                    </a:lnTo>
                    <a:lnTo>
                      <a:pt x="238" y="613"/>
                    </a:lnTo>
                    <a:lnTo>
                      <a:pt x="221" y="547"/>
                    </a:lnTo>
                    <a:lnTo>
                      <a:pt x="199" y="476"/>
                    </a:lnTo>
                    <a:lnTo>
                      <a:pt x="173" y="402"/>
                    </a:lnTo>
                    <a:lnTo>
                      <a:pt x="143" y="321"/>
                    </a:lnTo>
                    <a:lnTo>
                      <a:pt x="109" y="234"/>
                    </a:lnTo>
                    <a:lnTo>
                      <a:pt x="69" y="144"/>
                    </a:lnTo>
                    <a:lnTo>
                      <a:pt x="23" y="48"/>
                    </a:lnTo>
                    <a:lnTo>
                      <a:pt x="0" y="0"/>
                    </a:lnTo>
                    <a:close/>
                  </a:path>
                </a:pathLst>
              </a:custGeom>
              <a:gradFill flip="none" rotWithShape="1">
                <a:gsLst>
                  <a:gs pos="6000">
                    <a:schemeClr val="accent1">
                      <a:lumMod val="50000"/>
                    </a:schemeClr>
                  </a:gs>
                  <a:gs pos="24000">
                    <a:schemeClr val="accent1">
                      <a:lumMod val="75000"/>
                    </a:schemeClr>
                  </a:gs>
                  <a:gs pos="39000">
                    <a:schemeClr val="accent1"/>
                  </a:gs>
                </a:gsLst>
                <a:lin ang="210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Freeform 36"/>
              <p:cNvSpPr>
                <a:spLocks/>
              </p:cNvSpPr>
              <p:nvPr/>
            </p:nvSpPr>
            <p:spPr bwMode="auto">
              <a:xfrm>
                <a:off x="8089977" y="4665346"/>
                <a:ext cx="1659519" cy="240547"/>
              </a:xfrm>
              <a:custGeom>
                <a:avLst/>
                <a:gdLst>
                  <a:gd name="T0" fmla="*/ 76 w 1297"/>
                  <a:gd name="T1" fmla="*/ 0 h 188"/>
                  <a:gd name="T2" fmla="*/ 1221 w 1297"/>
                  <a:gd name="T3" fmla="*/ 0 h 188"/>
                  <a:gd name="T4" fmla="*/ 1245 w 1297"/>
                  <a:gd name="T5" fmla="*/ 4 h 188"/>
                  <a:gd name="T6" fmla="*/ 1266 w 1297"/>
                  <a:gd name="T7" fmla="*/ 14 h 188"/>
                  <a:gd name="T8" fmla="*/ 1281 w 1297"/>
                  <a:gd name="T9" fmla="*/ 30 h 188"/>
                  <a:gd name="T10" fmla="*/ 1293 w 1297"/>
                  <a:gd name="T11" fmla="*/ 51 h 188"/>
                  <a:gd name="T12" fmla="*/ 1297 w 1297"/>
                  <a:gd name="T13" fmla="*/ 76 h 188"/>
                  <a:gd name="T14" fmla="*/ 1297 w 1297"/>
                  <a:gd name="T15" fmla="*/ 112 h 188"/>
                  <a:gd name="T16" fmla="*/ 1293 w 1297"/>
                  <a:gd name="T17" fmla="*/ 137 h 188"/>
                  <a:gd name="T18" fmla="*/ 1281 w 1297"/>
                  <a:gd name="T19" fmla="*/ 158 h 188"/>
                  <a:gd name="T20" fmla="*/ 1266 w 1297"/>
                  <a:gd name="T21" fmla="*/ 174 h 188"/>
                  <a:gd name="T22" fmla="*/ 1245 w 1297"/>
                  <a:gd name="T23" fmla="*/ 184 h 188"/>
                  <a:gd name="T24" fmla="*/ 1221 w 1297"/>
                  <a:gd name="T25" fmla="*/ 188 h 188"/>
                  <a:gd name="T26" fmla="*/ 76 w 1297"/>
                  <a:gd name="T27" fmla="*/ 188 h 188"/>
                  <a:gd name="T28" fmla="*/ 52 w 1297"/>
                  <a:gd name="T29" fmla="*/ 184 h 188"/>
                  <a:gd name="T30" fmla="*/ 31 w 1297"/>
                  <a:gd name="T31" fmla="*/ 174 h 188"/>
                  <a:gd name="T32" fmla="*/ 15 w 1297"/>
                  <a:gd name="T33" fmla="*/ 158 h 188"/>
                  <a:gd name="T34" fmla="*/ 4 w 1297"/>
                  <a:gd name="T35" fmla="*/ 137 h 188"/>
                  <a:gd name="T36" fmla="*/ 0 w 1297"/>
                  <a:gd name="T37" fmla="*/ 112 h 188"/>
                  <a:gd name="T38" fmla="*/ 0 w 1297"/>
                  <a:gd name="T39" fmla="*/ 76 h 188"/>
                  <a:gd name="T40" fmla="*/ 4 w 1297"/>
                  <a:gd name="T41" fmla="*/ 51 h 188"/>
                  <a:gd name="T42" fmla="*/ 15 w 1297"/>
                  <a:gd name="T43" fmla="*/ 30 h 188"/>
                  <a:gd name="T44" fmla="*/ 31 w 1297"/>
                  <a:gd name="T45" fmla="*/ 14 h 188"/>
                  <a:gd name="T46" fmla="*/ 52 w 1297"/>
                  <a:gd name="T47" fmla="*/ 4 h 188"/>
                  <a:gd name="T48" fmla="*/ 76 w 1297"/>
                  <a:gd name="T4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97" h="188">
                    <a:moveTo>
                      <a:pt x="76" y="0"/>
                    </a:moveTo>
                    <a:lnTo>
                      <a:pt x="1221" y="0"/>
                    </a:lnTo>
                    <a:lnTo>
                      <a:pt x="1245" y="4"/>
                    </a:lnTo>
                    <a:lnTo>
                      <a:pt x="1266" y="14"/>
                    </a:lnTo>
                    <a:lnTo>
                      <a:pt x="1281" y="30"/>
                    </a:lnTo>
                    <a:lnTo>
                      <a:pt x="1293" y="51"/>
                    </a:lnTo>
                    <a:lnTo>
                      <a:pt x="1297" y="76"/>
                    </a:lnTo>
                    <a:lnTo>
                      <a:pt x="1297" y="112"/>
                    </a:lnTo>
                    <a:lnTo>
                      <a:pt x="1293" y="137"/>
                    </a:lnTo>
                    <a:lnTo>
                      <a:pt x="1281" y="158"/>
                    </a:lnTo>
                    <a:lnTo>
                      <a:pt x="1266" y="174"/>
                    </a:lnTo>
                    <a:lnTo>
                      <a:pt x="1245" y="184"/>
                    </a:lnTo>
                    <a:lnTo>
                      <a:pt x="1221" y="188"/>
                    </a:lnTo>
                    <a:lnTo>
                      <a:pt x="76" y="188"/>
                    </a:lnTo>
                    <a:lnTo>
                      <a:pt x="52" y="184"/>
                    </a:lnTo>
                    <a:lnTo>
                      <a:pt x="31" y="174"/>
                    </a:lnTo>
                    <a:lnTo>
                      <a:pt x="15" y="158"/>
                    </a:lnTo>
                    <a:lnTo>
                      <a:pt x="4" y="137"/>
                    </a:lnTo>
                    <a:lnTo>
                      <a:pt x="0" y="112"/>
                    </a:lnTo>
                    <a:lnTo>
                      <a:pt x="0" y="76"/>
                    </a:lnTo>
                    <a:lnTo>
                      <a:pt x="4" y="51"/>
                    </a:lnTo>
                    <a:lnTo>
                      <a:pt x="15" y="30"/>
                    </a:lnTo>
                    <a:lnTo>
                      <a:pt x="31" y="14"/>
                    </a:lnTo>
                    <a:lnTo>
                      <a:pt x="52" y="4"/>
                    </a:lnTo>
                    <a:lnTo>
                      <a:pt x="76" y="0"/>
                    </a:lnTo>
                    <a:close/>
                  </a:path>
                </a:pathLst>
              </a:custGeom>
              <a:solidFill>
                <a:schemeClr val="accent4"/>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8" name="Freeform 37"/>
              <p:cNvSpPr>
                <a:spLocks/>
              </p:cNvSpPr>
              <p:nvPr/>
            </p:nvSpPr>
            <p:spPr bwMode="auto">
              <a:xfrm>
                <a:off x="8269108" y="2899539"/>
                <a:ext cx="1301257" cy="203442"/>
              </a:xfrm>
              <a:custGeom>
                <a:avLst/>
                <a:gdLst>
                  <a:gd name="T0" fmla="*/ 76 w 1017"/>
                  <a:gd name="T1" fmla="*/ 0 h 159"/>
                  <a:gd name="T2" fmla="*/ 941 w 1017"/>
                  <a:gd name="T3" fmla="*/ 0 h 159"/>
                  <a:gd name="T4" fmla="*/ 964 w 1017"/>
                  <a:gd name="T5" fmla="*/ 4 h 159"/>
                  <a:gd name="T6" fmla="*/ 985 w 1017"/>
                  <a:gd name="T7" fmla="*/ 15 h 159"/>
                  <a:gd name="T8" fmla="*/ 1002 w 1017"/>
                  <a:gd name="T9" fmla="*/ 30 h 159"/>
                  <a:gd name="T10" fmla="*/ 1013 w 1017"/>
                  <a:gd name="T11" fmla="*/ 51 h 159"/>
                  <a:gd name="T12" fmla="*/ 1017 w 1017"/>
                  <a:gd name="T13" fmla="*/ 75 h 159"/>
                  <a:gd name="T14" fmla="*/ 1017 w 1017"/>
                  <a:gd name="T15" fmla="*/ 83 h 159"/>
                  <a:gd name="T16" fmla="*/ 1013 w 1017"/>
                  <a:gd name="T17" fmla="*/ 106 h 159"/>
                  <a:gd name="T18" fmla="*/ 1002 w 1017"/>
                  <a:gd name="T19" fmla="*/ 127 h 159"/>
                  <a:gd name="T20" fmla="*/ 985 w 1017"/>
                  <a:gd name="T21" fmla="*/ 144 h 159"/>
                  <a:gd name="T22" fmla="*/ 964 w 1017"/>
                  <a:gd name="T23" fmla="*/ 155 h 159"/>
                  <a:gd name="T24" fmla="*/ 941 w 1017"/>
                  <a:gd name="T25" fmla="*/ 159 h 159"/>
                  <a:gd name="T26" fmla="*/ 76 w 1017"/>
                  <a:gd name="T27" fmla="*/ 159 h 159"/>
                  <a:gd name="T28" fmla="*/ 53 w 1017"/>
                  <a:gd name="T29" fmla="*/ 155 h 159"/>
                  <a:gd name="T30" fmla="*/ 32 w 1017"/>
                  <a:gd name="T31" fmla="*/ 144 h 159"/>
                  <a:gd name="T32" fmla="*/ 16 w 1017"/>
                  <a:gd name="T33" fmla="*/ 127 h 159"/>
                  <a:gd name="T34" fmla="*/ 4 w 1017"/>
                  <a:gd name="T35" fmla="*/ 106 h 159"/>
                  <a:gd name="T36" fmla="*/ 0 w 1017"/>
                  <a:gd name="T37" fmla="*/ 83 h 159"/>
                  <a:gd name="T38" fmla="*/ 0 w 1017"/>
                  <a:gd name="T39" fmla="*/ 75 h 159"/>
                  <a:gd name="T40" fmla="*/ 4 w 1017"/>
                  <a:gd name="T41" fmla="*/ 51 h 159"/>
                  <a:gd name="T42" fmla="*/ 16 w 1017"/>
                  <a:gd name="T43" fmla="*/ 30 h 159"/>
                  <a:gd name="T44" fmla="*/ 32 w 1017"/>
                  <a:gd name="T45" fmla="*/ 15 h 159"/>
                  <a:gd name="T46" fmla="*/ 53 w 1017"/>
                  <a:gd name="T47" fmla="*/ 4 h 159"/>
                  <a:gd name="T48" fmla="*/ 76 w 1017"/>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7" h="159">
                    <a:moveTo>
                      <a:pt x="76" y="0"/>
                    </a:moveTo>
                    <a:lnTo>
                      <a:pt x="941" y="0"/>
                    </a:lnTo>
                    <a:lnTo>
                      <a:pt x="964" y="4"/>
                    </a:lnTo>
                    <a:lnTo>
                      <a:pt x="985" y="15"/>
                    </a:lnTo>
                    <a:lnTo>
                      <a:pt x="1002" y="30"/>
                    </a:lnTo>
                    <a:lnTo>
                      <a:pt x="1013" y="51"/>
                    </a:lnTo>
                    <a:lnTo>
                      <a:pt x="1017" y="75"/>
                    </a:lnTo>
                    <a:lnTo>
                      <a:pt x="1017" y="83"/>
                    </a:lnTo>
                    <a:lnTo>
                      <a:pt x="1013" y="106"/>
                    </a:lnTo>
                    <a:lnTo>
                      <a:pt x="1002" y="127"/>
                    </a:lnTo>
                    <a:lnTo>
                      <a:pt x="985" y="144"/>
                    </a:lnTo>
                    <a:lnTo>
                      <a:pt x="964" y="155"/>
                    </a:lnTo>
                    <a:lnTo>
                      <a:pt x="941" y="159"/>
                    </a:lnTo>
                    <a:lnTo>
                      <a:pt x="76" y="159"/>
                    </a:lnTo>
                    <a:lnTo>
                      <a:pt x="53" y="155"/>
                    </a:lnTo>
                    <a:lnTo>
                      <a:pt x="32" y="144"/>
                    </a:lnTo>
                    <a:lnTo>
                      <a:pt x="16" y="127"/>
                    </a:lnTo>
                    <a:lnTo>
                      <a:pt x="4" y="106"/>
                    </a:lnTo>
                    <a:lnTo>
                      <a:pt x="0" y="83"/>
                    </a:lnTo>
                    <a:lnTo>
                      <a:pt x="0" y="75"/>
                    </a:lnTo>
                    <a:lnTo>
                      <a:pt x="4" y="51"/>
                    </a:lnTo>
                    <a:lnTo>
                      <a:pt x="16" y="30"/>
                    </a:lnTo>
                    <a:lnTo>
                      <a:pt x="32" y="15"/>
                    </a:lnTo>
                    <a:lnTo>
                      <a:pt x="53" y="4"/>
                    </a:lnTo>
                    <a:lnTo>
                      <a:pt x="76" y="0"/>
                    </a:lnTo>
                    <a:close/>
                  </a:path>
                </a:pathLst>
              </a:custGeom>
              <a:solidFill>
                <a:schemeClr val="accent2"/>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28" name="Freeform 27"/>
            <p:cNvSpPr>
              <a:spLocks/>
            </p:cNvSpPr>
            <p:nvPr/>
          </p:nvSpPr>
          <p:spPr bwMode="auto">
            <a:xfrm>
              <a:off x="8438867" y="720931"/>
              <a:ext cx="474627" cy="553731"/>
            </a:xfrm>
            <a:custGeom>
              <a:avLst/>
              <a:gdLst>
                <a:gd name="T0" fmla="*/ 83 w 378"/>
                <a:gd name="T1" fmla="*/ 0 h 441"/>
                <a:gd name="T2" fmla="*/ 294 w 378"/>
                <a:gd name="T3" fmla="*/ 0 h 441"/>
                <a:gd name="T4" fmla="*/ 244 w 378"/>
                <a:gd name="T5" fmla="*/ 140 h 441"/>
                <a:gd name="T6" fmla="*/ 378 w 378"/>
                <a:gd name="T7" fmla="*/ 140 h 441"/>
                <a:gd name="T8" fmla="*/ 378 w 378"/>
                <a:gd name="T9" fmla="*/ 299 h 441"/>
                <a:gd name="T10" fmla="*/ 240 w 378"/>
                <a:gd name="T11" fmla="*/ 299 h 441"/>
                <a:gd name="T12" fmla="*/ 294 w 378"/>
                <a:gd name="T13" fmla="*/ 441 h 441"/>
                <a:gd name="T14" fmla="*/ 83 w 378"/>
                <a:gd name="T15" fmla="*/ 441 h 441"/>
                <a:gd name="T16" fmla="*/ 134 w 378"/>
                <a:gd name="T17" fmla="*/ 299 h 441"/>
                <a:gd name="T18" fmla="*/ 0 w 378"/>
                <a:gd name="T19" fmla="*/ 299 h 441"/>
                <a:gd name="T20" fmla="*/ 0 w 378"/>
                <a:gd name="T21" fmla="*/ 140 h 441"/>
                <a:gd name="T22" fmla="*/ 135 w 378"/>
                <a:gd name="T23" fmla="*/ 140 h 441"/>
                <a:gd name="T24" fmla="*/ 83 w 378"/>
                <a:gd name="T25"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441">
                  <a:moveTo>
                    <a:pt x="83" y="0"/>
                  </a:moveTo>
                  <a:lnTo>
                    <a:pt x="294" y="0"/>
                  </a:lnTo>
                  <a:lnTo>
                    <a:pt x="244" y="140"/>
                  </a:lnTo>
                  <a:lnTo>
                    <a:pt x="378" y="140"/>
                  </a:lnTo>
                  <a:lnTo>
                    <a:pt x="378" y="299"/>
                  </a:lnTo>
                  <a:lnTo>
                    <a:pt x="240" y="299"/>
                  </a:lnTo>
                  <a:lnTo>
                    <a:pt x="294" y="441"/>
                  </a:lnTo>
                  <a:lnTo>
                    <a:pt x="83" y="441"/>
                  </a:lnTo>
                  <a:lnTo>
                    <a:pt x="134" y="299"/>
                  </a:lnTo>
                  <a:lnTo>
                    <a:pt x="0" y="299"/>
                  </a:lnTo>
                  <a:lnTo>
                    <a:pt x="0" y="140"/>
                  </a:lnTo>
                  <a:lnTo>
                    <a:pt x="135" y="140"/>
                  </a:lnTo>
                  <a:lnTo>
                    <a:pt x="8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Multiply 28"/>
            <p:cNvSpPr/>
            <p:nvPr/>
          </p:nvSpPr>
          <p:spPr>
            <a:xfrm>
              <a:off x="2001069" y="1484259"/>
              <a:ext cx="701775" cy="960263"/>
            </a:xfrm>
            <a:prstGeom prst="mathMultiply">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a:spLocks/>
          </p:cNvSpPr>
          <p:nvPr/>
        </p:nvSpPr>
        <p:spPr bwMode="auto">
          <a:xfrm>
            <a:off x="1701924" y="3690865"/>
            <a:ext cx="472452" cy="515968"/>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7" name="Freeform 46"/>
          <p:cNvSpPr>
            <a:spLocks/>
          </p:cNvSpPr>
          <p:nvPr/>
        </p:nvSpPr>
        <p:spPr bwMode="auto">
          <a:xfrm>
            <a:off x="1777075" y="3639011"/>
            <a:ext cx="519935" cy="567824"/>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8" name="Multiply 47"/>
          <p:cNvSpPr/>
          <p:nvPr/>
        </p:nvSpPr>
        <p:spPr>
          <a:xfrm>
            <a:off x="1733736" y="4370635"/>
            <a:ext cx="722828" cy="998673"/>
          </a:xfrm>
          <a:prstGeom prst="mathMultiply">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a:spLocks/>
          </p:cNvSpPr>
          <p:nvPr/>
        </p:nvSpPr>
        <p:spPr bwMode="auto">
          <a:xfrm>
            <a:off x="1841837" y="2792884"/>
            <a:ext cx="494223" cy="396926"/>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rgbClr val="00B05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Code Inspector ( SCI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35448" y="1204521"/>
            <a:ext cx="11454548" cy="644171"/>
          </a:xfrm>
          <a:prstGeom prst="rect">
            <a:avLst/>
          </a:prstGeom>
        </p:spPr>
        <p:txBody>
          <a:bodyPr wrap="square">
            <a:spAutoFit/>
          </a:bodyPr>
          <a:lstStyle/>
          <a:p>
            <a:r>
              <a:rPr lang="en-US" sz="1800" dirty="0">
                <a:solidFill>
                  <a:schemeClr val="bg1"/>
                </a:solidFill>
              </a:rPr>
              <a:t>The </a:t>
            </a:r>
            <a:r>
              <a:rPr lang="en-US" sz="1800" b="1" dirty="0">
                <a:solidFill>
                  <a:schemeClr val="bg1"/>
                </a:solidFill>
              </a:rPr>
              <a:t>Code Inspector</a:t>
            </a:r>
            <a:r>
              <a:rPr lang="en-US" sz="1800" dirty="0">
                <a:solidFill>
                  <a:schemeClr val="bg1"/>
                </a:solidFill>
              </a:rPr>
              <a:t> is a tool for checking Repository objects. Using the </a:t>
            </a:r>
            <a:r>
              <a:rPr lang="en-US" sz="1800" b="1" dirty="0">
                <a:solidFill>
                  <a:schemeClr val="bg1"/>
                </a:solidFill>
              </a:rPr>
              <a:t>Code Inspector</a:t>
            </a:r>
            <a:r>
              <a:rPr lang="en-US" sz="1800" dirty="0">
                <a:solidFill>
                  <a:schemeClr val="bg1"/>
                </a:solidFill>
              </a:rPr>
              <a:t>, we can check individual objects or sets of objects for performance, security, syntax, and adherence to name conventions.</a:t>
            </a:r>
          </a:p>
        </p:txBody>
      </p:sp>
      <p:pic>
        <p:nvPicPr>
          <p:cNvPr id="7" name="Picture 6"/>
          <p:cNvPicPr>
            <a:picLocks noChangeAspect="1"/>
          </p:cNvPicPr>
          <p:nvPr/>
        </p:nvPicPr>
        <p:blipFill>
          <a:blip r:embed="rId3"/>
          <a:stretch>
            <a:fillRect/>
          </a:stretch>
        </p:blipFill>
        <p:spPr>
          <a:xfrm>
            <a:off x="469380" y="2060848"/>
            <a:ext cx="10017520" cy="4224869"/>
          </a:xfrm>
          <a:prstGeom prst="rect">
            <a:avLst/>
          </a:prstGeom>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ABAP Test Cockpit ( ATC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81909" y="980728"/>
            <a:ext cx="11113103" cy="923330"/>
          </a:xfrm>
          <a:prstGeom prst="rect">
            <a:avLst/>
          </a:prstGeom>
        </p:spPr>
        <p:txBody>
          <a:bodyPr wrap="square">
            <a:spAutoFit/>
          </a:bodyPr>
          <a:lstStyle/>
          <a:p>
            <a:r>
              <a:rPr lang="en-US" sz="1800" dirty="0">
                <a:solidFill>
                  <a:schemeClr val="bg1"/>
                </a:solidFill>
              </a:rPr>
              <a:t>ABAP Test Cockpit (</a:t>
            </a:r>
            <a:r>
              <a:rPr lang="en-US" sz="1800" b="1" dirty="0">
                <a:solidFill>
                  <a:schemeClr val="bg1"/>
                </a:solidFill>
              </a:rPr>
              <a:t>ATC</a:t>
            </a:r>
            <a:r>
              <a:rPr lang="en-US" sz="1800" dirty="0">
                <a:solidFill>
                  <a:schemeClr val="bg1"/>
                </a:solidFill>
              </a:rPr>
              <a:t>) is an </a:t>
            </a:r>
            <a:r>
              <a:rPr lang="en-US" sz="1800" b="1" dirty="0">
                <a:solidFill>
                  <a:schemeClr val="bg1"/>
                </a:solidFill>
              </a:rPr>
              <a:t>SAP</a:t>
            </a:r>
            <a:r>
              <a:rPr lang="en-US" sz="1800" dirty="0">
                <a:solidFill>
                  <a:schemeClr val="bg1"/>
                </a:solidFill>
              </a:rPr>
              <a:t> new tool for ABAP programs quality checking. ... The ABAP Test Cockpit is directly integrated into the ABAP workbench as well as in the ABAP Development Tools for Eclipse and allows checking code from just within the development environment the ABAP developer is used to.</a:t>
            </a:r>
          </a:p>
        </p:txBody>
      </p:sp>
      <p:sp>
        <p:nvSpPr>
          <p:cNvPr id="7" name="Oval 6">
            <a:extLst>
              <a:ext uri="{FF2B5EF4-FFF2-40B4-BE49-F238E27FC236}">
                <a16:creationId xmlns="" xmlns:a16="http://schemas.microsoft.com/office/drawing/2014/main" id="{8BDC5455-D2E3-4A1A-98C8-296485731E1D}"/>
              </a:ext>
            </a:extLst>
          </p:cNvPr>
          <p:cNvSpPr/>
          <p:nvPr/>
        </p:nvSpPr>
        <p:spPr>
          <a:xfrm>
            <a:off x="1341884" y="2919578"/>
            <a:ext cx="2704978" cy="255357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Shape 27">
            <a:extLst>
              <a:ext uri="{FF2B5EF4-FFF2-40B4-BE49-F238E27FC236}">
                <a16:creationId xmlns="" xmlns:a16="http://schemas.microsoft.com/office/drawing/2014/main" id="{255119FB-DD8D-4611-992D-4B2C53067F4C}"/>
              </a:ext>
            </a:extLst>
          </p:cNvPr>
          <p:cNvSpPr/>
          <p:nvPr/>
        </p:nvSpPr>
        <p:spPr>
          <a:xfrm>
            <a:off x="2764297" y="2919578"/>
            <a:ext cx="1421260" cy="2553577"/>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 xmlns:a16="http://schemas.microsoft.com/office/drawing/2014/main" id="{E9D60B4C-D4E5-4474-A2CB-90B7C21A7A30}"/>
              </a:ext>
            </a:extLst>
          </p:cNvPr>
          <p:cNvSpPr/>
          <p:nvPr/>
        </p:nvSpPr>
        <p:spPr>
          <a:xfrm>
            <a:off x="1687675" y="3265360"/>
            <a:ext cx="2080829" cy="1964362"/>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4">
            <a:extLst>
              <a:ext uri="{FF2B5EF4-FFF2-40B4-BE49-F238E27FC236}">
                <a16:creationId xmlns="" xmlns:a16="http://schemas.microsoft.com/office/drawing/2014/main" id="{08256C70-FF62-46FE-A019-337CD402AEEC}"/>
              </a:ext>
            </a:extLst>
          </p:cNvPr>
          <p:cNvSpPr/>
          <p:nvPr/>
        </p:nvSpPr>
        <p:spPr>
          <a:xfrm>
            <a:off x="2764297" y="2010886"/>
            <a:ext cx="2172571" cy="410192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 xmlns:a16="http://schemas.microsoft.com/office/drawing/2014/main" id="{C5D65049-E553-44C5-8959-A3D9AB1E2EB3}"/>
              </a:ext>
            </a:extLst>
          </p:cNvPr>
          <p:cNvGrpSpPr/>
          <p:nvPr/>
        </p:nvGrpSpPr>
        <p:grpSpPr>
          <a:xfrm>
            <a:off x="2667906" y="1917429"/>
            <a:ext cx="173985" cy="4261168"/>
            <a:chOff x="2237993" y="928247"/>
            <a:chExt cx="192783" cy="5001506"/>
          </a:xfrm>
          <a:solidFill>
            <a:schemeClr val="accent5"/>
          </a:solidFill>
        </p:grpSpPr>
        <p:sp>
          <p:nvSpPr>
            <p:cNvPr id="13" name="Oval 12">
              <a:extLst>
                <a:ext uri="{FF2B5EF4-FFF2-40B4-BE49-F238E27FC236}">
                  <a16:creationId xmlns="" xmlns:a16="http://schemas.microsoft.com/office/drawing/2014/main" id="{25FE05C9-0B55-4CC6-A0B3-E89071E17FD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 xmlns:a16="http://schemas.microsoft.com/office/drawing/2014/main" id="{40DF8FDB-56D1-43FE-8EE6-BB8BF829386F}"/>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 name="Oval 14">
            <a:extLst>
              <a:ext uri="{FF2B5EF4-FFF2-40B4-BE49-F238E27FC236}">
                <a16:creationId xmlns="" xmlns:a16="http://schemas.microsoft.com/office/drawing/2014/main" id="{028E5934-00C8-4427-9219-F745281B751B}"/>
              </a:ext>
            </a:extLst>
          </p:cNvPr>
          <p:cNvSpPr/>
          <p:nvPr/>
        </p:nvSpPr>
        <p:spPr>
          <a:xfrm>
            <a:off x="4474928" y="2727425"/>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9">
            <a:extLst>
              <a:ext uri="{FF2B5EF4-FFF2-40B4-BE49-F238E27FC236}">
                <a16:creationId xmlns="" xmlns:a16="http://schemas.microsoft.com/office/drawing/2014/main" id="{C9099170-C9A8-47CB-90E9-B37765C8689E}"/>
              </a:ext>
            </a:extLst>
          </p:cNvPr>
          <p:cNvSpPr/>
          <p:nvPr/>
        </p:nvSpPr>
        <p:spPr>
          <a:xfrm>
            <a:off x="5761523" y="1900845"/>
            <a:ext cx="5748226"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1">
            <a:extLst>
              <a:ext uri="{FF2B5EF4-FFF2-40B4-BE49-F238E27FC236}">
                <a16:creationId xmlns="" xmlns:a16="http://schemas.microsoft.com/office/drawing/2014/main" id="{D2BA3B8B-3EBE-446B-A9C7-EF625EDE9FCA}"/>
              </a:ext>
            </a:extLst>
          </p:cNvPr>
          <p:cNvSpPr/>
          <p:nvPr/>
        </p:nvSpPr>
        <p:spPr>
          <a:xfrm>
            <a:off x="5761524" y="6110639"/>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3">
            <a:extLst>
              <a:ext uri="{FF2B5EF4-FFF2-40B4-BE49-F238E27FC236}">
                <a16:creationId xmlns="" xmlns:a16="http://schemas.microsoft.com/office/drawing/2014/main" id="{3F8E9C6A-60BD-4B68-9CE8-01E1B25247BC}"/>
              </a:ext>
            </a:extLst>
          </p:cNvPr>
          <p:cNvSpPr/>
          <p:nvPr/>
        </p:nvSpPr>
        <p:spPr>
          <a:xfrm>
            <a:off x="6251717" y="2953294"/>
            <a:ext cx="4745725"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4">
            <a:extLst>
              <a:ext uri="{FF2B5EF4-FFF2-40B4-BE49-F238E27FC236}">
                <a16:creationId xmlns="" xmlns:a16="http://schemas.microsoft.com/office/drawing/2014/main" id="{E2052DC0-CD74-4D52-9B65-57DB28883222}"/>
              </a:ext>
            </a:extLst>
          </p:cNvPr>
          <p:cNvSpPr/>
          <p:nvPr/>
        </p:nvSpPr>
        <p:spPr>
          <a:xfrm>
            <a:off x="6251718" y="5058191"/>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5">
            <a:extLst>
              <a:ext uri="{FF2B5EF4-FFF2-40B4-BE49-F238E27FC236}">
                <a16:creationId xmlns="" xmlns:a16="http://schemas.microsoft.com/office/drawing/2014/main" id="{D5FECCD2-1256-4A53-B73B-0B87F7B30255}"/>
              </a:ext>
            </a:extLst>
          </p:cNvPr>
          <p:cNvSpPr/>
          <p:nvPr/>
        </p:nvSpPr>
        <p:spPr>
          <a:xfrm>
            <a:off x="6638217" y="4005742"/>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 xmlns:a16="http://schemas.microsoft.com/office/drawing/2014/main" id="{29892263-132A-4414-8B5C-DE6E1CBBF7D9}"/>
              </a:ext>
            </a:extLst>
          </p:cNvPr>
          <p:cNvSpPr/>
          <p:nvPr/>
        </p:nvSpPr>
        <p:spPr>
          <a:xfrm>
            <a:off x="5217545" y="1938593"/>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 xmlns:a16="http://schemas.microsoft.com/office/drawing/2014/main" id="{27A7B0D4-A0CF-4A37-B686-3E835C84D3F1}"/>
              </a:ext>
            </a:extLst>
          </p:cNvPr>
          <p:cNvSpPr/>
          <p:nvPr/>
        </p:nvSpPr>
        <p:spPr>
          <a:xfrm>
            <a:off x="5217545" y="6162890"/>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 xmlns:a16="http://schemas.microsoft.com/office/drawing/2014/main" id="{5DEE3D83-AADE-40B3-B987-D093C6FEC727}"/>
              </a:ext>
            </a:extLst>
          </p:cNvPr>
          <p:cNvSpPr/>
          <p:nvPr/>
        </p:nvSpPr>
        <p:spPr>
          <a:xfrm>
            <a:off x="5729170" y="3005545"/>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 xmlns:a16="http://schemas.microsoft.com/office/drawing/2014/main" id="{569547C7-EB36-490A-9D7C-8C0CBDDDFA06}"/>
              </a:ext>
            </a:extLst>
          </p:cNvPr>
          <p:cNvSpPr/>
          <p:nvPr/>
        </p:nvSpPr>
        <p:spPr>
          <a:xfrm>
            <a:off x="5729170" y="5110442"/>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 xmlns:a16="http://schemas.microsoft.com/office/drawing/2014/main" id="{EB782FF7-1B43-4572-AC63-F620D8DDA9CA}"/>
              </a:ext>
            </a:extLst>
          </p:cNvPr>
          <p:cNvSpPr/>
          <p:nvPr/>
        </p:nvSpPr>
        <p:spPr>
          <a:xfrm>
            <a:off x="6122076" y="4057993"/>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 xmlns:a16="http://schemas.microsoft.com/office/drawing/2014/main" id="{CE41E48C-B6A0-4004-A3F4-EACA3F5EB8CD}"/>
              </a:ext>
            </a:extLst>
          </p:cNvPr>
          <p:cNvSpPr/>
          <p:nvPr/>
        </p:nvSpPr>
        <p:spPr>
          <a:xfrm>
            <a:off x="4474928" y="5849315"/>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 xmlns:a16="http://schemas.microsoft.com/office/drawing/2014/main" id="{7C3E7E4A-6732-420C-9B11-EF39532025A7}"/>
              </a:ext>
            </a:extLst>
          </p:cNvPr>
          <p:cNvSpPr/>
          <p:nvPr/>
        </p:nvSpPr>
        <p:spPr>
          <a:xfrm>
            <a:off x="4936746" y="5068842"/>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 xmlns:a16="http://schemas.microsoft.com/office/drawing/2014/main" id="{E2D257B5-2D7A-4EDF-A1B5-F8F4562AF463}"/>
              </a:ext>
            </a:extLst>
          </p:cNvPr>
          <p:cNvSpPr/>
          <p:nvPr/>
        </p:nvSpPr>
        <p:spPr>
          <a:xfrm>
            <a:off x="4936746" y="3507897"/>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 xmlns:a16="http://schemas.microsoft.com/office/drawing/2014/main" id="{EBE11B83-E713-4F5F-8699-5C37372F972E}"/>
              </a:ext>
            </a:extLst>
          </p:cNvPr>
          <p:cNvSpPr/>
          <p:nvPr/>
        </p:nvSpPr>
        <p:spPr>
          <a:xfrm>
            <a:off x="5047582" y="4288369"/>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0" name="Straight Connector 29">
            <a:extLst>
              <a:ext uri="{FF2B5EF4-FFF2-40B4-BE49-F238E27FC236}">
                <a16:creationId xmlns="" xmlns:a16="http://schemas.microsoft.com/office/drawing/2014/main" id="{80B44335-AB22-4669-AC9B-1929B0F54470}"/>
              </a:ext>
            </a:extLst>
          </p:cNvPr>
          <p:cNvCxnSpPr/>
          <p:nvPr/>
        </p:nvCxnSpPr>
        <p:spPr>
          <a:xfrm flipV="1">
            <a:off x="4767495" y="2498739"/>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2BAF8865-90F3-4582-9F45-6A6229B7BA39}"/>
              </a:ext>
            </a:extLst>
          </p:cNvPr>
          <p:cNvCxnSpPr>
            <a:cxnSpLocks/>
          </p:cNvCxnSpPr>
          <p:nvPr/>
        </p:nvCxnSpPr>
        <p:spPr>
          <a:xfrm flipV="1">
            <a:off x="5228635" y="3460436"/>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B0B24587-7100-4191-9481-042D6CF89318}"/>
              </a:ext>
            </a:extLst>
          </p:cNvPr>
          <p:cNvCxnSpPr>
            <a:cxnSpLocks/>
          </p:cNvCxnSpPr>
          <p:nvPr/>
        </p:nvCxnSpPr>
        <p:spPr>
          <a:xfrm>
            <a:off x="5380820" y="4408694"/>
            <a:ext cx="616239"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E38C65E-C113-4694-A73C-E498FC8BC494}"/>
              </a:ext>
            </a:extLst>
          </p:cNvPr>
          <p:cNvCxnSpPr/>
          <p:nvPr/>
        </p:nvCxnSpPr>
        <p:spPr>
          <a:xfrm>
            <a:off x="4767495" y="6093574"/>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6C7BC7AC-E2AB-4B34-8867-58871B22213B}"/>
              </a:ext>
            </a:extLst>
          </p:cNvPr>
          <p:cNvCxnSpPr>
            <a:cxnSpLocks/>
          </p:cNvCxnSpPr>
          <p:nvPr/>
        </p:nvCxnSpPr>
        <p:spPr>
          <a:xfrm>
            <a:off x="5228635" y="5261942"/>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 xmlns:a16="http://schemas.microsoft.com/office/drawing/2014/main" id="{D4911ED3-7FDF-4704-B3AD-0B4102D9F7EB}"/>
              </a:ext>
            </a:extLst>
          </p:cNvPr>
          <p:cNvSpPr txBox="1"/>
          <p:nvPr/>
        </p:nvSpPr>
        <p:spPr>
          <a:xfrm>
            <a:off x="2033591" y="4183259"/>
            <a:ext cx="1456457" cy="387798"/>
          </a:xfrm>
          <a:prstGeom prst="rect">
            <a:avLst/>
          </a:prstGeom>
          <a:noFill/>
        </p:spPr>
        <p:txBody>
          <a:bodyPr wrap="square" lIns="0" tIns="0" rIns="0" bIns="0" rtlCol="0" anchor="ctr">
            <a:spAutoFit/>
          </a:bodyPr>
          <a:lstStyle/>
          <a:p>
            <a:pPr algn="ctr">
              <a:lnSpc>
                <a:spcPct val="90000"/>
              </a:lnSpc>
            </a:pPr>
            <a:r>
              <a:rPr lang="en-US" sz="28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ATC</a:t>
            </a: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 </a:t>
            </a:r>
          </a:p>
        </p:txBody>
      </p:sp>
      <p:grpSp>
        <p:nvGrpSpPr>
          <p:cNvPr id="36" name="Group 35">
            <a:extLst>
              <a:ext uri="{FF2B5EF4-FFF2-40B4-BE49-F238E27FC236}">
                <a16:creationId xmlns="" xmlns:a16="http://schemas.microsoft.com/office/drawing/2014/main" id="{9BB1F75C-8E2B-4CF9-BA99-DA5507EBF5E3}"/>
              </a:ext>
            </a:extLst>
          </p:cNvPr>
          <p:cNvGrpSpPr/>
          <p:nvPr/>
        </p:nvGrpSpPr>
        <p:grpSpPr>
          <a:xfrm>
            <a:off x="5415542" y="2136582"/>
            <a:ext cx="292771" cy="276370"/>
            <a:chOff x="-1557338" y="1200150"/>
            <a:chExt cx="2151063" cy="2151063"/>
          </a:xfrm>
          <a:solidFill>
            <a:schemeClr val="bg1"/>
          </a:solidFill>
        </p:grpSpPr>
        <p:sp>
          <p:nvSpPr>
            <p:cNvPr id="37" name="Freeform 5">
              <a:extLst>
                <a:ext uri="{FF2B5EF4-FFF2-40B4-BE49-F238E27FC236}">
                  <a16:creationId xmlns="" xmlns:a16="http://schemas.microsoft.com/office/drawing/2014/main" id="{49D91D34-3FBA-45A3-A007-D16061A5AD53}"/>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6">
              <a:extLst>
                <a:ext uri="{FF2B5EF4-FFF2-40B4-BE49-F238E27FC236}">
                  <a16:creationId xmlns="" xmlns:a16="http://schemas.microsoft.com/office/drawing/2014/main" id="{21A4A1D6-E7D0-4E0E-B5BC-F9DECEDE99EC}"/>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7">
              <a:extLst>
                <a:ext uri="{FF2B5EF4-FFF2-40B4-BE49-F238E27FC236}">
                  <a16:creationId xmlns="" xmlns:a16="http://schemas.microsoft.com/office/drawing/2014/main" id="{8E54891F-252D-40F5-89AF-D0392CB8C13E}"/>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
              <a:extLst>
                <a:ext uri="{FF2B5EF4-FFF2-40B4-BE49-F238E27FC236}">
                  <a16:creationId xmlns="" xmlns:a16="http://schemas.microsoft.com/office/drawing/2014/main" id="{FF9D5C80-1EFF-4D5C-8BD3-29763E1D4CBC}"/>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9">
              <a:extLst>
                <a:ext uri="{FF2B5EF4-FFF2-40B4-BE49-F238E27FC236}">
                  <a16:creationId xmlns="" xmlns:a16="http://schemas.microsoft.com/office/drawing/2014/main" id="{280C2C0A-EBD3-4562-85FC-764ECC8D144E}"/>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10">
              <a:extLst>
                <a:ext uri="{FF2B5EF4-FFF2-40B4-BE49-F238E27FC236}">
                  <a16:creationId xmlns="" xmlns:a16="http://schemas.microsoft.com/office/drawing/2014/main" id="{EE625CA2-1896-4EFE-9617-EBA541481549}"/>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11">
              <a:extLst>
                <a:ext uri="{FF2B5EF4-FFF2-40B4-BE49-F238E27FC236}">
                  <a16:creationId xmlns="" xmlns:a16="http://schemas.microsoft.com/office/drawing/2014/main" id="{B31D4501-1AF8-4338-A360-1A847D67BF47}"/>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12">
              <a:extLst>
                <a:ext uri="{FF2B5EF4-FFF2-40B4-BE49-F238E27FC236}">
                  <a16:creationId xmlns="" xmlns:a16="http://schemas.microsoft.com/office/drawing/2014/main" id="{43A3F160-FA9D-4464-A3E1-B9F8A2CF9913}"/>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3">
              <a:extLst>
                <a:ext uri="{FF2B5EF4-FFF2-40B4-BE49-F238E27FC236}">
                  <a16:creationId xmlns="" xmlns:a16="http://schemas.microsoft.com/office/drawing/2014/main" id="{B74EAE4F-B1BF-449B-BE66-A62429A46BB8}"/>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14">
              <a:extLst>
                <a:ext uri="{FF2B5EF4-FFF2-40B4-BE49-F238E27FC236}">
                  <a16:creationId xmlns="" xmlns:a16="http://schemas.microsoft.com/office/drawing/2014/main" id="{929AFE74-29E8-4006-93B1-A1EDE13A22FF}"/>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8" name="Freeform 18">
            <a:extLst>
              <a:ext uri="{FF2B5EF4-FFF2-40B4-BE49-F238E27FC236}">
                <a16:creationId xmlns="" xmlns:a16="http://schemas.microsoft.com/office/drawing/2014/main" id="{8071EDC3-BE15-4DF6-9621-EED01DA7AA74}"/>
              </a:ext>
            </a:extLst>
          </p:cNvPr>
          <p:cNvSpPr>
            <a:spLocks noEditPoints="1"/>
          </p:cNvSpPr>
          <p:nvPr/>
        </p:nvSpPr>
        <p:spPr bwMode="auto">
          <a:xfrm>
            <a:off x="5412575" y="6357921"/>
            <a:ext cx="298125" cy="28142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49" name="Group 48">
            <a:extLst>
              <a:ext uri="{FF2B5EF4-FFF2-40B4-BE49-F238E27FC236}">
                <a16:creationId xmlns="" xmlns:a16="http://schemas.microsoft.com/office/drawing/2014/main" id="{050BE53C-AEB9-4828-854F-15B1827811E0}"/>
              </a:ext>
            </a:extLst>
          </p:cNvPr>
          <p:cNvGrpSpPr/>
          <p:nvPr/>
        </p:nvGrpSpPr>
        <p:grpSpPr>
          <a:xfrm>
            <a:off x="5942933" y="3244215"/>
            <a:ext cx="264311" cy="207099"/>
            <a:chOff x="-4900613" y="885825"/>
            <a:chExt cx="5815013" cy="4826000"/>
          </a:xfrm>
          <a:solidFill>
            <a:schemeClr val="bg1"/>
          </a:solidFill>
        </p:grpSpPr>
        <p:sp>
          <p:nvSpPr>
            <p:cNvPr id="50" name="Freeform 22">
              <a:extLst>
                <a:ext uri="{FF2B5EF4-FFF2-40B4-BE49-F238E27FC236}">
                  <a16:creationId xmlns="" xmlns:a16="http://schemas.microsoft.com/office/drawing/2014/main" id="{E069CCCF-ADBE-4D03-B6D8-E028305FD9B5}"/>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23">
              <a:extLst>
                <a:ext uri="{FF2B5EF4-FFF2-40B4-BE49-F238E27FC236}">
                  <a16:creationId xmlns="" xmlns:a16="http://schemas.microsoft.com/office/drawing/2014/main" id="{0ED6371A-B85B-49F8-9100-BE99716FCE38}"/>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4">
              <a:extLst>
                <a:ext uri="{FF2B5EF4-FFF2-40B4-BE49-F238E27FC236}">
                  <a16:creationId xmlns="" xmlns:a16="http://schemas.microsoft.com/office/drawing/2014/main" id="{75A95ACB-074D-4862-91A7-1F303411906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3" name="Group 52">
            <a:extLst>
              <a:ext uri="{FF2B5EF4-FFF2-40B4-BE49-F238E27FC236}">
                <a16:creationId xmlns="" xmlns:a16="http://schemas.microsoft.com/office/drawing/2014/main" id="{6F82BE04-2E15-4589-B709-43DC87F858D6}"/>
              </a:ext>
            </a:extLst>
          </p:cNvPr>
          <p:cNvGrpSpPr/>
          <p:nvPr/>
        </p:nvGrpSpPr>
        <p:grpSpPr>
          <a:xfrm>
            <a:off x="6307368" y="4246741"/>
            <a:ext cx="315701" cy="292139"/>
            <a:chOff x="973138" y="4927600"/>
            <a:chExt cx="642937" cy="630238"/>
          </a:xfrm>
          <a:solidFill>
            <a:schemeClr val="bg1"/>
          </a:solidFill>
        </p:grpSpPr>
        <p:sp>
          <p:nvSpPr>
            <p:cNvPr id="54" name="Freeform 28">
              <a:extLst>
                <a:ext uri="{FF2B5EF4-FFF2-40B4-BE49-F238E27FC236}">
                  <a16:creationId xmlns="" xmlns:a16="http://schemas.microsoft.com/office/drawing/2014/main" id="{B29F2C2D-EC5E-4316-9FE1-D4CAA68834B0}"/>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5" name="Freeform 29">
              <a:extLst>
                <a:ext uri="{FF2B5EF4-FFF2-40B4-BE49-F238E27FC236}">
                  <a16:creationId xmlns="" xmlns:a16="http://schemas.microsoft.com/office/drawing/2014/main" id="{0991E96F-05A8-4FEF-AB3A-08B38C59D2D9}"/>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6" name="Freeform 30">
              <a:extLst>
                <a:ext uri="{FF2B5EF4-FFF2-40B4-BE49-F238E27FC236}">
                  <a16:creationId xmlns="" xmlns:a16="http://schemas.microsoft.com/office/drawing/2014/main" id="{37590FBA-8627-476F-A847-B88CE6D06534}"/>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57" name="Group 56">
            <a:extLst>
              <a:ext uri="{FF2B5EF4-FFF2-40B4-BE49-F238E27FC236}">
                <a16:creationId xmlns="" xmlns:a16="http://schemas.microsoft.com/office/drawing/2014/main" id="{B1B868E2-2C8B-43B8-B1A5-C8C20F3F5E4A}"/>
              </a:ext>
            </a:extLst>
          </p:cNvPr>
          <p:cNvGrpSpPr/>
          <p:nvPr/>
        </p:nvGrpSpPr>
        <p:grpSpPr>
          <a:xfrm>
            <a:off x="5925746" y="5307020"/>
            <a:ext cx="295336" cy="278825"/>
            <a:chOff x="-5040313" y="522288"/>
            <a:chExt cx="5791201" cy="5791201"/>
          </a:xfrm>
          <a:solidFill>
            <a:schemeClr val="bg1"/>
          </a:solidFill>
        </p:grpSpPr>
        <p:sp>
          <p:nvSpPr>
            <p:cNvPr id="58" name="Freeform 34">
              <a:extLst>
                <a:ext uri="{FF2B5EF4-FFF2-40B4-BE49-F238E27FC236}">
                  <a16:creationId xmlns="" xmlns:a16="http://schemas.microsoft.com/office/drawing/2014/main" id="{AB7B7DD3-59AE-4F77-AFF2-52E1D560202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35">
              <a:extLst>
                <a:ext uri="{FF2B5EF4-FFF2-40B4-BE49-F238E27FC236}">
                  <a16:creationId xmlns="" xmlns:a16="http://schemas.microsoft.com/office/drawing/2014/main" id="{2552A673-1CCB-4212-9383-233EFD7688B8}"/>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36">
              <a:extLst>
                <a:ext uri="{FF2B5EF4-FFF2-40B4-BE49-F238E27FC236}">
                  <a16:creationId xmlns="" xmlns:a16="http://schemas.microsoft.com/office/drawing/2014/main" id="{70128A0B-921E-4620-88AE-408DD0F23C5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1" name="Freeform 37">
              <a:extLst>
                <a:ext uri="{FF2B5EF4-FFF2-40B4-BE49-F238E27FC236}">
                  <a16:creationId xmlns="" xmlns:a16="http://schemas.microsoft.com/office/drawing/2014/main" id="{6CA07A21-A566-4F8D-AA97-B213F9578BE0}"/>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2" name="TextBox 61">
            <a:extLst>
              <a:ext uri="{FF2B5EF4-FFF2-40B4-BE49-F238E27FC236}">
                <a16:creationId xmlns="" xmlns:a16="http://schemas.microsoft.com/office/drawing/2014/main" id="{139D4BD6-CD61-417C-9924-AF5B83739C17}"/>
              </a:ext>
            </a:extLst>
          </p:cNvPr>
          <p:cNvSpPr txBox="1"/>
          <p:nvPr/>
        </p:nvSpPr>
        <p:spPr>
          <a:xfrm>
            <a:off x="6426501" y="2095051"/>
            <a:ext cx="4956485"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Syntax Check &amp; Standard SCI Check inc. slin</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3" name="TextBox 62">
            <a:extLst>
              <a:ext uri="{FF2B5EF4-FFF2-40B4-BE49-F238E27FC236}">
                <a16:creationId xmlns="" xmlns:a16="http://schemas.microsoft.com/office/drawing/2014/main" id="{AD35C536-EC12-4B1E-B327-ED0FF2CF2EEA}"/>
              </a:ext>
            </a:extLst>
          </p:cNvPr>
          <p:cNvSpPr txBox="1"/>
          <p:nvPr/>
        </p:nvSpPr>
        <p:spPr>
          <a:xfrm>
            <a:off x="6481921" y="6346410"/>
            <a:ext cx="1699183"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ABAP Unit Test</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4" name="TextBox 63">
            <a:extLst>
              <a:ext uri="{FF2B5EF4-FFF2-40B4-BE49-F238E27FC236}">
                <a16:creationId xmlns="" xmlns:a16="http://schemas.microsoft.com/office/drawing/2014/main" id="{E6E50298-77AB-4717-ACA5-9DB8BADE0FBF}"/>
              </a:ext>
            </a:extLst>
          </p:cNvPr>
          <p:cNvSpPr txBox="1"/>
          <p:nvPr/>
        </p:nvSpPr>
        <p:spPr>
          <a:xfrm>
            <a:off x="6897558" y="3189065"/>
            <a:ext cx="3917739"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SAP HANA Checks (Functional DB)</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5" name="TextBox 64">
            <a:extLst>
              <a:ext uri="{FF2B5EF4-FFF2-40B4-BE49-F238E27FC236}">
                <a16:creationId xmlns="" xmlns:a16="http://schemas.microsoft.com/office/drawing/2014/main" id="{5A0364C0-C5A4-4D8C-BF18-E742FF0BB463}"/>
              </a:ext>
            </a:extLst>
          </p:cNvPr>
          <p:cNvSpPr txBox="1"/>
          <p:nvPr/>
        </p:nvSpPr>
        <p:spPr>
          <a:xfrm>
            <a:off x="6897558" y="5293962"/>
            <a:ext cx="1654299"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Security Check</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6" name="TextBox 65">
            <a:extLst>
              <a:ext uri="{FF2B5EF4-FFF2-40B4-BE49-F238E27FC236}">
                <a16:creationId xmlns="" xmlns:a16="http://schemas.microsoft.com/office/drawing/2014/main" id="{FDE1EF55-4A64-4155-8BFE-1338EF03D6AA}"/>
              </a:ext>
            </a:extLst>
          </p:cNvPr>
          <p:cNvSpPr txBox="1"/>
          <p:nvPr/>
        </p:nvSpPr>
        <p:spPr>
          <a:xfrm>
            <a:off x="7303958" y="4241513"/>
            <a:ext cx="2492670"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SAP S/4 HANA Check </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ERP Evolution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Image result for evolution of erp s/4 hana digital core"/>
          <p:cNvPicPr/>
          <p:nvPr/>
        </p:nvPicPr>
        <p:blipFill>
          <a:blip r:embed="rId3">
            <a:extLst>
              <a:ext uri="{28A0092B-C50C-407E-A947-70E740481C1C}">
                <a14:useLocalDpi xmlns:a14="http://schemas.microsoft.com/office/drawing/2010/main" val="0"/>
              </a:ext>
            </a:extLst>
          </a:blip>
          <a:srcRect/>
          <a:stretch>
            <a:fillRect/>
          </a:stretch>
        </p:blipFill>
        <p:spPr bwMode="auto">
          <a:xfrm>
            <a:off x="1557908" y="1279145"/>
            <a:ext cx="8753368" cy="5066762"/>
          </a:xfrm>
          <a:prstGeom prst="rect">
            <a:avLst/>
          </a:prstGeom>
          <a:noFill/>
          <a:ln>
            <a:noFill/>
          </a:ln>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ERP Evolution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descr="Image result for simpler data model inventory S4"/>
          <p:cNvPicPr/>
          <p:nvPr/>
        </p:nvPicPr>
        <p:blipFill>
          <a:blip r:embed="rId3">
            <a:extLst>
              <a:ext uri="{28A0092B-C50C-407E-A947-70E740481C1C}">
                <a14:useLocalDpi xmlns:a14="http://schemas.microsoft.com/office/drawing/2010/main" val="0"/>
              </a:ext>
            </a:extLst>
          </a:blip>
          <a:srcRect/>
          <a:stretch>
            <a:fillRect/>
          </a:stretch>
        </p:blipFill>
        <p:spPr bwMode="auto">
          <a:xfrm>
            <a:off x="544763" y="1052736"/>
            <a:ext cx="11017859" cy="5415845"/>
          </a:xfrm>
          <a:prstGeom prst="rect">
            <a:avLst/>
          </a:prstGeom>
          <a:noFill/>
          <a:ln>
            <a:noFill/>
          </a:ln>
        </p:spPr>
      </p:pic>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Architecture of SAP Material Table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2" descr="Image result for simplified model s4hana">
            <a:extLst>
              <a:ext uri="{FF2B5EF4-FFF2-40B4-BE49-F238E27FC236}">
                <a16:creationId xmlns="" xmlns:a16="http://schemas.microsoft.com/office/drawing/2014/main" id="{AD595837-C656-409C-BFE3-C255462DC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82" y="1067415"/>
            <a:ext cx="11457126" cy="5229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9289</TotalTime>
  <Words>429</Words>
  <Application>Microsoft Office PowerPoint</Application>
  <PresentationFormat>Custom</PresentationFormat>
  <Paragraphs>111</Paragraphs>
  <Slides>19</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Arial Black</vt:lpstr>
      <vt:lpstr>Arial Bold</vt:lpstr>
      <vt:lpstr>Calibri</vt:lpstr>
      <vt:lpstr>Calibri Light</vt:lpstr>
      <vt:lpstr>Cooper Black</vt:lpstr>
      <vt:lpstr>Open Sans</vt:lpstr>
      <vt:lpstr>Patua One</vt:lpstr>
      <vt:lpstr>Segoe UI</vt:lpstr>
      <vt:lpstr>Segoe UI Bold</vt:lpstr>
      <vt:lpstr>Office Theme</vt:lpstr>
      <vt:lpstr>ABAP on Hana s/4 Hana Training</vt:lpstr>
      <vt:lpstr>Agenda – Day 4</vt:lpstr>
      <vt:lpstr>Migration to HANA </vt:lpstr>
      <vt:lpstr>Any Database to HANA Database</vt:lpstr>
      <vt:lpstr>SAP Code Inspector ( SCI )</vt:lpstr>
      <vt:lpstr>ABAP Test Cockpit ( ATC )</vt:lpstr>
      <vt:lpstr>SAP ERP Evolution</vt:lpstr>
      <vt:lpstr>SAP ERP Evolution</vt:lpstr>
      <vt:lpstr>Architecture of SAP Material Table </vt:lpstr>
      <vt:lpstr>What About My Custom Code</vt:lpstr>
      <vt:lpstr>Custom Code Adaptation System</vt:lpstr>
      <vt:lpstr>Adapting Custom Code in system</vt:lpstr>
      <vt:lpstr>Custom Code Conversion Process </vt:lpstr>
      <vt:lpstr>S/4 HANA CODE Conversion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263</cp:revision>
  <dcterms:created xsi:type="dcterms:W3CDTF">2013-09-12T13:05:01Z</dcterms:created>
  <dcterms:modified xsi:type="dcterms:W3CDTF">2021-09-07T07:37:24Z</dcterms:modified>
</cp:coreProperties>
</file>